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charts/style8.xml" ContentType="application/vnd.ms-office.chartstyle+xml"/>
  <Override PartName="/ppt/charts/colors8.xml" ContentType="application/vnd.ms-office.chartcolorstyle+xml"/>
  <Override PartName="/ppt/charts/chart13.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drawings/drawing4.xml" ContentType="application/vnd.openxmlformats-officedocument.drawingml.chartshapes+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notesMasterIdLst>
    <p:notesMasterId r:id="rId26"/>
  </p:notesMasterIdLst>
  <p:sldIdLst>
    <p:sldId id="256" r:id="rId2"/>
    <p:sldId id="290" r:id="rId3"/>
    <p:sldId id="260" r:id="rId4"/>
    <p:sldId id="367" r:id="rId5"/>
    <p:sldId id="377" r:id="rId6"/>
    <p:sldId id="354" r:id="rId7"/>
    <p:sldId id="329" r:id="rId8"/>
    <p:sldId id="351" r:id="rId9"/>
    <p:sldId id="378" r:id="rId10"/>
    <p:sldId id="352" r:id="rId11"/>
    <p:sldId id="380" r:id="rId12"/>
    <p:sldId id="381" r:id="rId13"/>
    <p:sldId id="384" r:id="rId14"/>
    <p:sldId id="385" r:id="rId15"/>
    <p:sldId id="386" r:id="rId16"/>
    <p:sldId id="392" r:id="rId17"/>
    <p:sldId id="375" r:id="rId18"/>
    <p:sldId id="376" r:id="rId19"/>
    <p:sldId id="387" r:id="rId20"/>
    <p:sldId id="388" r:id="rId21"/>
    <p:sldId id="389" r:id="rId22"/>
    <p:sldId id="390" r:id="rId23"/>
    <p:sldId id="391" r:id="rId24"/>
    <p:sldId id="27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D6F7"/>
    <a:srgbClr val="00823B"/>
    <a:srgbClr val="C2E49C"/>
    <a:srgbClr val="61D6FF"/>
    <a:srgbClr val="2FFF8D"/>
    <a:srgbClr val="FFFFC9"/>
    <a:srgbClr val="FCD0D4"/>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56" autoAdjust="0"/>
    <p:restoredTop sz="94660"/>
  </p:normalViewPr>
  <p:slideViewPr>
    <p:cSldViewPr>
      <p:cViewPr>
        <p:scale>
          <a:sx n="120" d="100"/>
          <a:sy n="120" d="100"/>
        </p:scale>
        <p:origin x="1308"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file:///C:\Dan\CSLI\Semi-annual%20Surveys\2015\Spring\S15%20Charts.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4.xml"/><Relationship Id="rId4" Type="http://schemas.openxmlformats.org/officeDocument/2006/relationships/oleObject" Target="file:///C:\Dan\CSLI\Semi-annual%20Surveys\2015\Spring\S15%20Charts.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Dan\OneDrive\CSLI\Semiannual%20Survey\F15\F15%20Charts%20Presidential%20Race.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2.xml"/><Relationship Id="rId4"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C:\Dan\CSLI\Semi-annual%20Surveys\2015\Spring\S15%20Charts.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3" Type="http://schemas.openxmlformats.org/officeDocument/2006/relationships/oleObject" Target="file:///C:\Dan\CSLI\Semi-annual%20Surveys\2015\Spring\S15%20Char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800231163765074E-2"/>
          <c:y val="1.233351379583294E-2"/>
          <c:w val="0.83273521635483638"/>
          <c:h val="0.90444892577071334"/>
        </c:manualLayout>
      </c:layout>
      <c:lineChart>
        <c:grouping val="standard"/>
        <c:varyColors val="0"/>
        <c:ser>
          <c:idx val="0"/>
          <c:order val="0"/>
          <c:tx>
            <c:strRef>
              <c:f>Sheet2!$C$29</c:f>
              <c:strCache>
                <c:ptCount val="1"/>
                <c:pt idx="0">
                  <c:v>Economy </c:v>
                </c:pt>
              </c:strCache>
            </c:strRef>
          </c:tx>
          <c:spPr>
            <a:ln w="63500">
              <a:solidFill>
                <a:schemeClr val="accent3">
                  <a:lumMod val="75000"/>
                </a:schemeClr>
              </a:solidFill>
            </a:ln>
          </c:spPr>
          <c:marker>
            <c:symbol val="none"/>
          </c:marker>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Sheet2!$D$28:$T$28</c:f>
              <c:strCache>
                <c:ptCount val="17"/>
                <c:pt idx="0">
                  <c:v>Fall '07</c:v>
                </c:pt>
                <c:pt idx="1">
                  <c:v>Spring '08 </c:v>
                </c:pt>
                <c:pt idx="2">
                  <c:v>Fall '08</c:v>
                </c:pt>
                <c:pt idx="3">
                  <c:v>Spring '09</c:v>
                </c:pt>
                <c:pt idx="4">
                  <c:v>Fall '09</c:v>
                </c:pt>
                <c:pt idx="5">
                  <c:v>Spring '10 </c:v>
                </c:pt>
                <c:pt idx="6">
                  <c:v>Fall '10</c:v>
                </c:pt>
                <c:pt idx="7">
                  <c:v>Spring '11</c:v>
                </c:pt>
                <c:pt idx="8">
                  <c:v>Fall '11</c:v>
                </c:pt>
                <c:pt idx="9">
                  <c:v>Spring '12</c:v>
                </c:pt>
                <c:pt idx="10">
                  <c:v>Fall '12</c:v>
                </c:pt>
                <c:pt idx="11">
                  <c:v>Spring '13 </c:v>
                </c:pt>
                <c:pt idx="12">
                  <c:v>Fall '13</c:v>
                </c:pt>
                <c:pt idx="13">
                  <c:v>Spring '14</c:v>
                </c:pt>
                <c:pt idx="14">
                  <c:v>Fall '14</c:v>
                </c:pt>
                <c:pt idx="15">
                  <c:v>Spring '15</c:v>
                </c:pt>
                <c:pt idx="16">
                  <c:v>Fall '15</c:v>
                </c:pt>
              </c:strCache>
            </c:strRef>
          </c:cat>
          <c:val>
            <c:numRef>
              <c:f>Sheet2!$D$29:$T$29</c:f>
              <c:numCache>
                <c:formatCode>General</c:formatCode>
                <c:ptCount val="17"/>
                <c:pt idx="0">
                  <c:v>8</c:v>
                </c:pt>
                <c:pt idx="1">
                  <c:v>23</c:v>
                </c:pt>
                <c:pt idx="2">
                  <c:v>38</c:v>
                </c:pt>
                <c:pt idx="3">
                  <c:v>48</c:v>
                </c:pt>
                <c:pt idx="4">
                  <c:v>33</c:v>
                </c:pt>
                <c:pt idx="5">
                  <c:v>36</c:v>
                </c:pt>
                <c:pt idx="6">
                  <c:v>36</c:v>
                </c:pt>
                <c:pt idx="7">
                  <c:v>35</c:v>
                </c:pt>
                <c:pt idx="8">
                  <c:v>48</c:v>
                </c:pt>
                <c:pt idx="9">
                  <c:v>30</c:v>
                </c:pt>
                <c:pt idx="10">
                  <c:v>27</c:v>
                </c:pt>
                <c:pt idx="11">
                  <c:v>23</c:v>
                </c:pt>
                <c:pt idx="12">
                  <c:v>16</c:v>
                </c:pt>
                <c:pt idx="13">
                  <c:v>16</c:v>
                </c:pt>
                <c:pt idx="14">
                  <c:v>18</c:v>
                </c:pt>
                <c:pt idx="15">
                  <c:v>12</c:v>
                </c:pt>
                <c:pt idx="16">
                  <c:v>12</c:v>
                </c:pt>
              </c:numCache>
            </c:numRef>
          </c:val>
          <c:smooth val="1"/>
        </c:ser>
        <c:ser>
          <c:idx val="1"/>
          <c:order val="1"/>
          <c:tx>
            <c:strRef>
              <c:f>Sheet2!$C$30</c:f>
              <c:strCache>
                <c:ptCount val="1"/>
                <c:pt idx="0">
                  <c:v>Education</c:v>
                </c:pt>
              </c:strCache>
            </c:strRef>
          </c:tx>
          <c:spPr>
            <a:ln w="63500"/>
          </c:spPr>
          <c:marker>
            <c:symbol val="none"/>
          </c:marker>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Sheet2!$D$28:$T$28</c:f>
              <c:strCache>
                <c:ptCount val="17"/>
                <c:pt idx="0">
                  <c:v>Fall '07</c:v>
                </c:pt>
                <c:pt idx="1">
                  <c:v>Spring '08 </c:v>
                </c:pt>
                <c:pt idx="2">
                  <c:v>Fall '08</c:v>
                </c:pt>
                <c:pt idx="3">
                  <c:v>Spring '09</c:v>
                </c:pt>
                <c:pt idx="4">
                  <c:v>Fall '09</c:v>
                </c:pt>
                <c:pt idx="5">
                  <c:v>Spring '10 </c:v>
                </c:pt>
                <c:pt idx="6">
                  <c:v>Fall '10</c:v>
                </c:pt>
                <c:pt idx="7">
                  <c:v>Spring '11</c:v>
                </c:pt>
                <c:pt idx="8">
                  <c:v>Fall '11</c:v>
                </c:pt>
                <c:pt idx="9">
                  <c:v>Spring '12</c:v>
                </c:pt>
                <c:pt idx="10">
                  <c:v>Fall '12</c:v>
                </c:pt>
                <c:pt idx="11">
                  <c:v>Spring '13 </c:v>
                </c:pt>
                <c:pt idx="12">
                  <c:v>Fall '13</c:v>
                </c:pt>
                <c:pt idx="13">
                  <c:v>Spring '14</c:v>
                </c:pt>
                <c:pt idx="14">
                  <c:v>Fall '14</c:v>
                </c:pt>
                <c:pt idx="15">
                  <c:v>Spring '15</c:v>
                </c:pt>
                <c:pt idx="16">
                  <c:v>Fall '15</c:v>
                </c:pt>
              </c:strCache>
            </c:strRef>
          </c:cat>
          <c:val>
            <c:numRef>
              <c:f>Sheet2!$D$30:$T$30</c:f>
              <c:numCache>
                <c:formatCode>General</c:formatCode>
                <c:ptCount val="17"/>
                <c:pt idx="0">
                  <c:v>12</c:v>
                </c:pt>
                <c:pt idx="1">
                  <c:v>12</c:v>
                </c:pt>
                <c:pt idx="2">
                  <c:v>10</c:v>
                </c:pt>
                <c:pt idx="3">
                  <c:v>8</c:v>
                </c:pt>
                <c:pt idx="4">
                  <c:v>7</c:v>
                </c:pt>
                <c:pt idx="5">
                  <c:v>8</c:v>
                </c:pt>
                <c:pt idx="6">
                  <c:v>9</c:v>
                </c:pt>
                <c:pt idx="7">
                  <c:v>10</c:v>
                </c:pt>
                <c:pt idx="8">
                  <c:v>5</c:v>
                </c:pt>
                <c:pt idx="9">
                  <c:v>7</c:v>
                </c:pt>
                <c:pt idx="10">
                  <c:v>8</c:v>
                </c:pt>
                <c:pt idx="11">
                  <c:v>8</c:v>
                </c:pt>
                <c:pt idx="12">
                  <c:v>6</c:v>
                </c:pt>
                <c:pt idx="13">
                  <c:v>12</c:v>
                </c:pt>
                <c:pt idx="14">
                  <c:v>11</c:v>
                </c:pt>
                <c:pt idx="15">
                  <c:v>9</c:v>
                </c:pt>
                <c:pt idx="16">
                  <c:v>9</c:v>
                </c:pt>
              </c:numCache>
            </c:numRef>
          </c:val>
          <c:smooth val="1"/>
        </c:ser>
        <c:ser>
          <c:idx val="2"/>
          <c:order val="2"/>
          <c:tx>
            <c:strRef>
              <c:f>Sheet2!$C$31</c:f>
              <c:strCache>
                <c:ptCount val="1"/>
                <c:pt idx="0">
                  <c:v>Crime/drugs</c:v>
                </c:pt>
              </c:strCache>
            </c:strRef>
          </c:tx>
          <c:spPr>
            <a:ln w="44450">
              <a:solidFill>
                <a:schemeClr val="accent6"/>
              </a:solidFill>
            </a:ln>
          </c:spPr>
          <c:marker>
            <c:symbol val="none"/>
          </c:marker>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Sheet2!$D$28:$T$28</c:f>
              <c:strCache>
                <c:ptCount val="17"/>
                <c:pt idx="0">
                  <c:v>Fall '07</c:v>
                </c:pt>
                <c:pt idx="1">
                  <c:v>Spring '08 </c:v>
                </c:pt>
                <c:pt idx="2">
                  <c:v>Fall '08</c:v>
                </c:pt>
                <c:pt idx="3">
                  <c:v>Spring '09</c:v>
                </c:pt>
                <c:pt idx="4">
                  <c:v>Fall '09</c:v>
                </c:pt>
                <c:pt idx="5">
                  <c:v>Spring '10 </c:v>
                </c:pt>
                <c:pt idx="6">
                  <c:v>Fall '10</c:v>
                </c:pt>
                <c:pt idx="7">
                  <c:v>Spring '11</c:v>
                </c:pt>
                <c:pt idx="8">
                  <c:v>Fall '11</c:v>
                </c:pt>
                <c:pt idx="9">
                  <c:v>Spring '12</c:v>
                </c:pt>
                <c:pt idx="10">
                  <c:v>Fall '12</c:v>
                </c:pt>
                <c:pt idx="11">
                  <c:v>Spring '13 </c:v>
                </c:pt>
                <c:pt idx="12">
                  <c:v>Fall '13</c:v>
                </c:pt>
                <c:pt idx="13">
                  <c:v>Spring '14</c:v>
                </c:pt>
                <c:pt idx="14">
                  <c:v>Fall '14</c:v>
                </c:pt>
                <c:pt idx="15">
                  <c:v>Spring '15</c:v>
                </c:pt>
                <c:pt idx="16">
                  <c:v>Fall '15</c:v>
                </c:pt>
              </c:strCache>
            </c:strRef>
          </c:cat>
          <c:val>
            <c:numRef>
              <c:f>Sheet2!$D$31:$T$31</c:f>
              <c:numCache>
                <c:formatCode>General</c:formatCode>
                <c:ptCount val="17"/>
                <c:pt idx="0">
                  <c:v>10</c:v>
                </c:pt>
                <c:pt idx="1">
                  <c:v>6</c:v>
                </c:pt>
                <c:pt idx="2">
                  <c:v>4</c:v>
                </c:pt>
                <c:pt idx="3">
                  <c:v>6</c:v>
                </c:pt>
                <c:pt idx="4">
                  <c:v>8</c:v>
                </c:pt>
                <c:pt idx="5">
                  <c:v>6</c:v>
                </c:pt>
                <c:pt idx="6">
                  <c:v>6</c:v>
                </c:pt>
                <c:pt idx="7">
                  <c:v>6</c:v>
                </c:pt>
                <c:pt idx="8">
                  <c:v>8</c:v>
                </c:pt>
                <c:pt idx="9">
                  <c:v>4</c:v>
                </c:pt>
                <c:pt idx="10">
                  <c:v>7</c:v>
                </c:pt>
                <c:pt idx="11">
                  <c:v>5</c:v>
                </c:pt>
                <c:pt idx="12">
                  <c:v>9</c:v>
                </c:pt>
                <c:pt idx="13">
                  <c:v>8</c:v>
                </c:pt>
                <c:pt idx="14">
                  <c:v>6</c:v>
                </c:pt>
                <c:pt idx="15">
                  <c:v>13</c:v>
                </c:pt>
                <c:pt idx="16">
                  <c:v>15</c:v>
                </c:pt>
              </c:numCache>
            </c:numRef>
          </c:val>
          <c:smooth val="1"/>
        </c:ser>
        <c:ser>
          <c:idx val="3"/>
          <c:order val="3"/>
          <c:tx>
            <c:strRef>
              <c:f>Sheet2!$C$32</c:f>
              <c:strCache>
                <c:ptCount val="1"/>
                <c:pt idx="0">
                  <c:v>High taxes</c:v>
                </c:pt>
              </c:strCache>
            </c:strRef>
          </c:tx>
          <c:spPr>
            <a:ln w="63500"/>
          </c:spPr>
          <c:marker>
            <c:symbol val="none"/>
          </c:marker>
          <c:dLbls>
            <c:spPr>
              <a:noFill/>
              <a:ln>
                <a:noFill/>
              </a:ln>
              <a:effectLst/>
            </c:spPr>
            <c:txPr>
              <a:bodyPr wrap="square" lIns="38100" tIns="19050" rIns="38100" bIns="19050" anchor="ctr">
                <a:spAutoFit/>
              </a:bodyPr>
              <a:lstStyle/>
              <a:p>
                <a:pPr>
                  <a:defRPr sz="11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Sheet2!$D$28:$T$28</c:f>
              <c:strCache>
                <c:ptCount val="17"/>
                <c:pt idx="0">
                  <c:v>Fall '07</c:v>
                </c:pt>
                <c:pt idx="1">
                  <c:v>Spring '08 </c:v>
                </c:pt>
                <c:pt idx="2">
                  <c:v>Fall '08</c:v>
                </c:pt>
                <c:pt idx="3">
                  <c:v>Spring '09</c:v>
                </c:pt>
                <c:pt idx="4">
                  <c:v>Fall '09</c:v>
                </c:pt>
                <c:pt idx="5">
                  <c:v>Spring '10 </c:v>
                </c:pt>
                <c:pt idx="6">
                  <c:v>Fall '10</c:v>
                </c:pt>
                <c:pt idx="7">
                  <c:v>Spring '11</c:v>
                </c:pt>
                <c:pt idx="8">
                  <c:v>Fall '11</c:v>
                </c:pt>
                <c:pt idx="9">
                  <c:v>Spring '12</c:v>
                </c:pt>
                <c:pt idx="10">
                  <c:v>Fall '12</c:v>
                </c:pt>
                <c:pt idx="11">
                  <c:v>Spring '13 </c:v>
                </c:pt>
                <c:pt idx="12">
                  <c:v>Fall '13</c:v>
                </c:pt>
                <c:pt idx="13">
                  <c:v>Spring '14</c:v>
                </c:pt>
                <c:pt idx="14">
                  <c:v>Fall '14</c:v>
                </c:pt>
                <c:pt idx="15">
                  <c:v>Spring '15</c:v>
                </c:pt>
                <c:pt idx="16">
                  <c:v>Fall '15</c:v>
                </c:pt>
              </c:strCache>
            </c:strRef>
          </c:cat>
          <c:val>
            <c:numRef>
              <c:f>Sheet2!$D$32:$T$32</c:f>
              <c:numCache>
                <c:formatCode>General</c:formatCode>
                <c:ptCount val="17"/>
                <c:pt idx="0">
                  <c:v>17</c:v>
                </c:pt>
                <c:pt idx="1">
                  <c:v>16</c:v>
                </c:pt>
                <c:pt idx="2">
                  <c:v>12</c:v>
                </c:pt>
                <c:pt idx="3">
                  <c:v>10</c:v>
                </c:pt>
                <c:pt idx="4">
                  <c:v>12</c:v>
                </c:pt>
                <c:pt idx="5">
                  <c:v>11</c:v>
                </c:pt>
                <c:pt idx="6">
                  <c:v>13</c:v>
                </c:pt>
                <c:pt idx="7">
                  <c:v>11</c:v>
                </c:pt>
                <c:pt idx="8">
                  <c:v>9</c:v>
                </c:pt>
                <c:pt idx="9">
                  <c:v>17</c:v>
                </c:pt>
                <c:pt idx="10">
                  <c:v>17</c:v>
                </c:pt>
                <c:pt idx="11">
                  <c:v>19</c:v>
                </c:pt>
                <c:pt idx="12">
                  <c:v>19</c:v>
                </c:pt>
                <c:pt idx="13">
                  <c:v>22</c:v>
                </c:pt>
                <c:pt idx="14">
                  <c:v>28</c:v>
                </c:pt>
                <c:pt idx="15">
                  <c:v>25</c:v>
                </c:pt>
                <c:pt idx="16">
                  <c:v>14</c:v>
                </c:pt>
              </c:numCache>
            </c:numRef>
          </c:val>
          <c:smooth val="1"/>
        </c:ser>
        <c:dLbls>
          <c:showLegendKey val="0"/>
          <c:showVal val="0"/>
          <c:showCatName val="0"/>
          <c:showSerName val="0"/>
          <c:showPercent val="0"/>
          <c:showBubbleSize val="0"/>
        </c:dLbls>
        <c:smooth val="0"/>
        <c:axId val="395106744"/>
        <c:axId val="395782160"/>
      </c:lineChart>
      <c:catAx>
        <c:axId val="395106744"/>
        <c:scaling>
          <c:orientation val="minMax"/>
        </c:scaling>
        <c:delete val="0"/>
        <c:axPos val="b"/>
        <c:numFmt formatCode="General" sourceLinked="0"/>
        <c:majorTickMark val="out"/>
        <c:minorTickMark val="none"/>
        <c:tickLblPos val="nextTo"/>
        <c:crossAx val="395782160"/>
        <c:crosses val="autoZero"/>
        <c:auto val="1"/>
        <c:lblAlgn val="ctr"/>
        <c:lblOffset val="100"/>
        <c:noMultiLvlLbl val="0"/>
      </c:catAx>
      <c:valAx>
        <c:axId val="395782160"/>
        <c:scaling>
          <c:orientation val="minMax"/>
        </c:scaling>
        <c:delete val="0"/>
        <c:axPos val="l"/>
        <c:majorGridlines/>
        <c:numFmt formatCode="General" sourceLinked="1"/>
        <c:majorTickMark val="out"/>
        <c:minorTickMark val="none"/>
        <c:tickLblPos val="nextTo"/>
        <c:crossAx val="395106744"/>
        <c:crosses val="autoZero"/>
        <c:crossBetween val="between"/>
      </c:valAx>
    </c:plotArea>
    <c:legend>
      <c:legendPos val="tr"/>
      <c:layout>
        <c:manualLayout>
          <c:xMode val="edge"/>
          <c:yMode val="edge"/>
          <c:x val="0.59700722948512741"/>
          <c:y val="5.2071541770432418E-2"/>
          <c:w val="0.14651255223383572"/>
          <c:h val="0.16375742255672873"/>
        </c:manualLayout>
      </c:layout>
      <c:overlay val="0"/>
    </c:legend>
    <c:plotVisOnly val="1"/>
    <c:dispBlanksAs val="gap"/>
    <c:showDLblsOverMax val="0"/>
  </c:chart>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smtClean="0">
                <a:solidFill>
                  <a:sysClr val="windowText" lastClr="000000"/>
                </a:solidFill>
              </a:rPr>
              <a:t>Percentage </a:t>
            </a:r>
            <a:r>
              <a:rPr lang="en-US" b="1" dirty="0">
                <a:solidFill>
                  <a:sysClr val="windowText" lastClr="000000"/>
                </a:solidFill>
              </a:rPr>
              <a:t>Saying Approve</a:t>
            </a:r>
            <a:r>
              <a:rPr lang="en-US" b="1" baseline="0" dirty="0">
                <a:solidFill>
                  <a:sysClr val="windowText" lastClr="000000"/>
                </a:solidFill>
              </a:rPr>
              <a:t> - </a:t>
            </a:r>
            <a:br>
              <a:rPr lang="en-US" b="1" baseline="0" dirty="0">
                <a:solidFill>
                  <a:sysClr val="windowText" lastClr="000000"/>
                </a:solidFill>
              </a:rPr>
            </a:br>
            <a:r>
              <a:rPr lang="en-US" b="1" baseline="0" dirty="0">
                <a:solidFill>
                  <a:sysClr val="windowText" lastClr="000000"/>
                </a:solidFill>
              </a:rPr>
              <a:t>County Executive, Governor and President</a:t>
            </a:r>
            <a:endParaRPr lang="en-US" b="1" dirty="0">
              <a:solidFill>
                <a:sysClr val="windowText" lastClr="000000"/>
              </a:solidFill>
            </a:endParaRPr>
          </a:p>
        </c:rich>
      </c:tx>
      <c:overlay val="0"/>
      <c:spPr>
        <a:gradFill>
          <a:gsLst>
            <a:gs pos="0">
              <a:srgbClr val="0099CC">
                <a:lumMod val="5000"/>
                <a:lumOff val="95000"/>
              </a:srgbClr>
            </a:gs>
            <a:gs pos="74000">
              <a:srgbClr val="0099CC">
                <a:lumMod val="45000"/>
                <a:lumOff val="55000"/>
              </a:srgbClr>
            </a:gs>
            <a:gs pos="83000">
              <a:srgbClr val="0099CC">
                <a:lumMod val="45000"/>
                <a:lumOff val="55000"/>
              </a:srgbClr>
            </a:gs>
            <a:gs pos="100000">
              <a:srgbClr val="0099CC">
                <a:lumMod val="30000"/>
                <a:lumOff val="70000"/>
              </a:srgbClr>
            </a:gs>
          </a:gsLst>
          <a:lin ang="5400000" scaled="1"/>
        </a:gra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Sheet1!$H$44</c:f>
              <c:strCache>
                <c:ptCount val="1"/>
                <c:pt idx="0">
                  <c:v>County Executive Neuman/Schuh</c:v>
                </c:pt>
              </c:strCache>
            </c:strRef>
          </c:tx>
          <c:spPr>
            <a:ln w="63500" cap="rnd">
              <a:solidFill>
                <a:schemeClr val="accent6">
                  <a:lumMod val="40000"/>
                  <a:lumOff val="60000"/>
                </a:schemeClr>
              </a:solidFill>
              <a:round/>
            </a:ln>
            <a:effectLst/>
          </c:spPr>
          <c:marker>
            <c:symbol val="circle"/>
            <c:size val="5"/>
            <c:spPr>
              <a:solidFill>
                <a:srgbClr val="00B050"/>
              </a:solidFill>
              <a:ln w="9525">
                <a:solidFill>
                  <a:schemeClr val="accent6">
                    <a:lumMod val="40000"/>
                    <a:lumOff val="60000"/>
                  </a:schemeClr>
                </a:solidFill>
              </a:ln>
              <a:effectLst/>
            </c:spPr>
          </c:marker>
          <c:dPt>
            <c:idx val="1"/>
            <c:marker>
              <c:symbol val="circle"/>
              <c:size val="5"/>
              <c:spPr>
                <a:solidFill>
                  <a:srgbClr val="00B050"/>
                </a:solidFill>
                <a:ln w="9525">
                  <a:solidFill>
                    <a:schemeClr val="accent6">
                      <a:lumMod val="40000"/>
                      <a:lumOff val="60000"/>
                    </a:schemeClr>
                  </a:solidFill>
                </a:ln>
                <a:effectLst/>
              </c:spPr>
            </c:marker>
            <c:bubble3D val="0"/>
            <c:spPr>
              <a:ln w="63500" cap="rnd">
                <a:solidFill>
                  <a:schemeClr val="accent6">
                    <a:lumMod val="40000"/>
                    <a:lumOff val="60000"/>
                  </a:schemeClr>
                </a:solidFill>
                <a:round/>
              </a:ln>
              <a:effectLst/>
            </c:spPr>
          </c:dPt>
          <c:dPt>
            <c:idx val="2"/>
            <c:marker>
              <c:symbol val="circle"/>
              <c:size val="5"/>
              <c:spPr>
                <a:solidFill>
                  <a:srgbClr val="00B050"/>
                </a:solidFill>
                <a:ln w="9525">
                  <a:solidFill>
                    <a:schemeClr val="accent6">
                      <a:lumMod val="40000"/>
                      <a:lumOff val="60000"/>
                    </a:schemeClr>
                  </a:solidFill>
                </a:ln>
                <a:effectLst/>
              </c:spPr>
            </c:marker>
            <c:bubble3D val="0"/>
            <c:spPr>
              <a:ln w="63500" cap="rnd">
                <a:solidFill>
                  <a:schemeClr val="accent6">
                    <a:lumMod val="40000"/>
                    <a:lumOff val="60000"/>
                  </a:schemeClr>
                </a:solidFill>
                <a:round/>
              </a:ln>
              <a:effectLst/>
            </c:spPr>
          </c:dPt>
          <c:dPt>
            <c:idx val="3"/>
            <c:marker>
              <c:symbol val="circle"/>
              <c:size val="5"/>
              <c:spPr>
                <a:solidFill>
                  <a:srgbClr val="00B050"/>
                </a:solidFill>
                <a:ln w="9525">
                  <a:solidFill>
                    <a:schemeClr val="accent6">
                      <a:lumMod val="40000"/>
                      <a:lumOff val="60000"/>
                    </a:schemeClr>
                  </a:solidFill>
                </a:ln>
                <a:effectLst/>
              </c:spPr>
            </c:marker>
            <c:bubble3D val="0"/>
            <c:spPr>
              <a:ln w="63500" cap="rnd">
                <a:solidFill>
                  <a:schemeClr val="accent6">
                    <a:lumMod val="40000"/>
                    <a:lumOff val="60000"/>
                  </a:schemeClr>
                </a:solidFill>
                <a:round/>
              </a:ln>
              <a:effectLst/>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Sheet1!$I$41:$L$43</c:f>
              <c:strCache>
                <c:ptCount val="4"/>
                <c:pt idx="0">
                  <c:v>Sp '14</c:v>
                </c:pt>
                <c:pt idx="1">
                  <c:v>Fa '14</c:v>
                </c:pt>
                <c:pt idx="2">
                  <c:v>Sp '15</c:v>
                </c:pt>
                <c:pt idx="3">
                  <c:v>Fa '15</c:v>
                </c:pt>
              </c:strCache>
            </c:strRef>
          </c:cat>
          <c:val>
            <c:numRef>
              <c:f>Sheet1!$I$44:$L$44</c:f>
              <c:numCache>
                <c:formatCode>General</c:formatCode>
                <c:ptCount val="4"/>
                <c:pt idx="0">
                  <c:v>54</c:v>
                </c:pt>
                <c:pt idx="1">
                  <c:v>50</c:v>
                </c:pt>
                <c:pt idx="2">
                  <c:v>45</c:v>
                </c:pt>
                <c:pt idx="3">
                  <c:v>43</c:v>
                </c:pt>
              </c:numCache>
            </c:numRef>
          </c:val>
          <c:smooth val="0"/>
        </c:ser>
        <c:ser>
          <c:idx val="1"/>
          <c:order val="1"/>
          <c:tx>
            <c:strRef>
              <c:f>Sheet1!$H$45</c:f>
              <c:strCache>
                <c:ptCount val="1"/>
                <c:pt idx="0">
                  <c:v>Governor O’Malley/Hogan</c:v>
                </c:pt>
              </c:strCache>
            </c:strRef>
          </c:tx>
          <c:spPr>
            <a:ln w="63500" cap="rnd">
              <a:solidFill>
                <a:schemeClr val="accent6"/>
              </a:solidFill>
              <a:round/>
            </a:ln>
            <a:effectLst/>
          </c:spPr>
          <c:marker>
            <c:symbol val="circle"/>
            <c:size val="5"/>
            <c:spPr>
              <a:solidFill>
                <a:schemeClr val="accent2"/>
              </a:solidFill>
              <a:ln w="9525">
                <a:solidFill>
                  <a:schemeClr val="accent6"/>
                </a:solidFill>
              </a:ln>
              <a:effectLst/>
            </c:spPr>
          </c:marker>
          <c:dPt>
            <c:idx val="1"/>
            <c:marker>
              <c:symbol val="circle"/>
              <c:size val="5"/>
              <c:spPr>
                <a:solidFill>
                  <a:schemeClr val="accent2"/>
                </a:solidFill>
                <a:ln w="9525">
                  <a:solidFill>
                    <a:schemeClr val="bg2">
                      <a:lumMod val="75000"/>
                    </a:schemeClr>
                  </a:solidFill>
                </a:ln>
                <a:effectLst/>
              </c:spPr>
            </c:marker>
            <c:bubble3D val="0"/>
            <c:spPr>
              <a:ln w="63500" cap="rnd">
                <a:solidFill>
                  <a:schemeClr val="bg2">
                    <a:lumMod val="75000"/>
                  </a:schemeClr>
                </a:solidFill>
                <a:round/>
              </a:ln>
              <a:effectLst/>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Sheet1!$I$41:$L$43</c:f>
              <c:strCache>
                <c:ptCount val="4"/>
                <c:pt idx="0">
                  <c:v>Sp '14</c:v>
                </c:pt>
                <c:pt idx="1">
                  <c:v>Fa '14</c:v>
                </c:pt>
                <c:pt idx="2">
                  <c:v>Sp '15</c:v>
                </c:pt>
                <c:pt idx="3">
                  <c:v>Fa '15</c:v>
                </c:pt>
              </c:strCache>
            </c:strRef>
          </c:cat>
          <c:val>
            <c:numRef>
              <c:f>Sheet1!$I$45:$L$45</c:f>
              <c:numCache>
                <c:formatCode>General</c:formatCode>
                <c:ptCount val="4"/>
                <c:pt idx="0">
                  <c:v>33</c:v>
                </c:pt>
                <c:pt idx="1">
                  <c:v>27</c:v>
                </c:pt>
                <c:pt idx="2">
                  <c:v>56</c:v>
                </c:pt>
                <c:pt idx="3">
                  <c:v>71</c:v>
                </c:pt>
              </c:numCache>
            </c:numRef>
          </c:val>
          <c:smooth val="0"/>
        </c:ser>
        <c:ser>
          <c:idx val="2"/>
          <c:order val="2"/>
          <c:tx>
            <c:strRef>
              <c:f>Sheet1!$H$46</c:f>
              <c:strCache>
                <c:ptCount val="1"/>
                <c:pt idx="0">
                  <c:v>President Barack Obama</c:v>
                </c:pt>
              </c:strCache>
            </c:strRef>
          </c:tx>
          <c:spPr>
            <a:ln w="63500" cap="rnd">
              <a:solidFill>
                <a:schemeClr val="accent1">
                  <a:lumMod val="75000"/>
                </a:schemeClr>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Sheet1!$I$41:$L$43</c:f>
              <c:strCache>
                <c:ptCount val="4"/>
                <c:pt idx="0">
                  <c:v>Sp '14</c:v>
                </c:pt>
                <c:pt idx="1">
                  <c:v>Fa '14</c:v>
                </c:pt>
                <c:pt idx="2">
                  <c:v>Sp '15</c:v>
                </c:pt>
                <c:pt idx="3">
                  <c:v>Fa '15</c:v>
                </c:pt>
              </c:strCache>
            </c:strRef>
          </c:cat>
          <c:val>
            <c:numRef>
              <c:f>Sheet1!$I$46:$L$46</c:f>
              <c:numCache>
                <c:formatCode>General</c:formatCode>
                <c:ptCount val="4"/>
                <c:pt idx="0">
                  <c:v>39</c:v>
                </c:pt>
                <c:pt idx="1">
                  <c:v>32</c:v>
                </c:pt>
                <c:pt idx="2">
                  <c:v>37</c:v>
                </c:pt>
                <c:pt idx="3">
                  <c:v>38</c:v>
                </c:pt>
              </c:numCache>
            </c:numRef>
          </c:val>
          <c:smooth val="0"/>
        </c:ser>
        <c:dLbls>
          <c:showLegendKey val="0"/>
          <c:showVal val="0"/>
          <c:showCatName val="0"/>
          <c:showSerName val="0"/>
          <c:showPercent val="0"/>
          <c:showBubbleSize val="0"/>
        </c:dLbls>
        <c:marker val="1"/>
        <c:smooth val="0"/>
        <c:axId val="395108312"/>
        <c:axId val="395107136"/>
      </c:lineChart>
      <c:catAx>
        <c:axId val="395108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395107136"/>
        <c:crosses val="autoZero"/>
        <c:auto val="1"/>
        <c:lblAlgn val="ctr"/>
        <c:lblOffset val="100"/>
        <c:noMultiLvlLbl val="0"/>
      </c:catAx>
      <c:valAx>
        <c:axId val="395107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95108312"/>
        <c:crosses val="autoZero"/>
        <c:crossBetween val="between"/>
      </c:valAx>
      <c:spPr>
        <a:noFill/>
        <a:ln>
          <a:noFill/>
        </a:ln>
        <a:effectLst/>
      </c:spPr>
    </c:plotArea>
    <c:legend>
      <c:legendPos val="b"/>
      <c:layout>
        <c:manualLayout>
          <c:xMode val="edge"/>
          <c:yMode val="edge"/>
          <c:x val="8.8913798969573292E-3"/>
          <c:y val="0.87903485748491961"/>
          <c:w val="0.97835921551472738"/>
          <c:h val="0.105016179197695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tx2"/>
    </a:solid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Presidential Job Approval - CSLI and Gallup</a:t>
            </a:r>
          </a:p>
        </c:rich>
      </c:tx>
      <c:overlay val="0"/>
      <c:spPr>
        <a:noFill/>
        <a:ln>
          <a:noFill/>
        </a:ln>
        <a:effectLst/>
      </c:spPr>
    </c:title>
    <c:autoTitleDeleted val="0"/>
    <c:plotArea>
      <c:layout/>
      <c:lineChart>
        <c:grouping val="standard"/>
        <c:varyColors val="0"/>
        <c:ser>
          <c:idx val="0"/>
          <c:order val="0"/>
          <c:tx>
            <c:strRef>
              <c:f>Sheet1!$B$1</c:f>
              <c:strCache>
                <c:ptCount val="1"/>
                <c:pt idx="0">
                  <c:v>CSLI</c:v>
                </c:pt>
              </c:strCache>
            </c:strRef>
          </c:tx>
          <c:spPr>
            <a:ln w="127000" cap="rnd">
              <a:solidFill>
                <a:schemeClr val="accent1"/>
              </a:solidFill>
              <a:round/>
            </a:ln>
            <a:effectLst/>
          </c:spPr>
          <c:marker>
            <c:symbol val="none"/>
          </c:marker>
          <c:dLbls>
            <c:spPr>
              <a:noFill/>
              <a:ln>
                <a:noFill/>
              </a:ln>
              <a:effectLst/>
            </c:spPr>
            <c:txPr>
              <a:bodyPr rot="0" vert="horz"/>
              <a:lstStyle/>
              <a:p>
                <a:pPr>
                  <a:defRPr sz="1600" baseline="0">
                    <a:solidFill>
                      <a:srgbClr val="00206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F '07</c:v>
                </c:pt>
                <c:pt idx="1">
                  <c:v>S '08</c:v>
                </c:pt>
                <c:pt idx="2">
                  <c:v>F '08</c:v>
                </c:pt>
                <c:pt idx="3">
                  <c:v>S '09</c:v>
                </c:pt>
                <c:pt idx="4">
                  <c:v>F '09</c:v>
                </c:pt>
                <c:pt idx="5">
                  <c:v>S '10</c:v>
                </c:pt>
                <c:pt idx="6">
                  <c:v>F '10</c:v>
                </c:pt>
                <c:pt idx="7">
                  <c:v>S '11</c:v>
                </c:pt>
                <c:pt idx="8">
                  <c:v>F '11</c:v>
                </c:pt>
                <c:pt idx="9">
                  <c:v>S '12</c:v>
                </c:pt>
                <c:pt idx="10">
                  <c:v>F '12</c:v>
                </c:pt>
                <c:pt idx="11">
                  <c:v>S '13</c:v>
                </c:pt>
                <c:pt idx="12">
                  <c:v>F '13</c:v>
                </c:pt>
                <c:pt idx="13">
                  <c:v>S '14</c:v>
                </c:pt>
                <c:pt idx="14">
                  <c:v>F '14</c:v>
                </c:pt>
                <c:pt idx="15">
                  <c:v>S '15</c:v>
                </c:pt>
                <c:pt idx="16">
                  <c:v>F '15</c:v>
                </c:pt>
              </c:strCache>
            </c:strRef>
          </c:cat>
          <c:val>
            <c:numRef>
              <c:f>Sheet1!$B$2:$B$18</c:f>
              <c:numCache>
                <c:formatCode>General</c:formatCode>
                <c:ptCount val="17"/>
                <c:pt idx="0">
                  <c:v>35</c:v>
                </c:pt>
                <c:pt idx="1">
                  <c:v>30</c:v>
                </c:pt>
                <c:pt idx="2">
                  <c:v>25</c:v>
                </c:pt>
                <c:pt idx="3">
                  <c:v>52</c:v>
                </c:pt>
                <c:pt idx="4">
                  <c:v>47</c:v>
                </c:pt>
                <c:pt idx="5">
                  <c:v>47</c:v>
                </c:pt>
                <c:pt idx="6">
                  <c:v>42</c:v>
                </c:pt>
                <c:pt idx="7">
                  <c:v>47</c:v>
                </c:pt>
                <c:pt idx="8">
                  <c:v>37</c:v>
                </c:pt>
                <c:pt idx="9">
                  <c:v>42</c:v>
                </c:pt>
                <c:pt idx="10">
                  <c:v>44</c:v>
                </c:pt>
                <c:pt idx="11">
                  <c:v>44</c:v>
                </c:pt>
                <c:pt idx="12">
                  <c:v>40</c:v>
                </c:pt>
                <c:pt idx="13">
                  <c:v>39</c:v>
                </c:pt>
                <c:pt idx="14">
                  <c:v>32</c:v>
                </c:pt>
                <c:pt idx="15">
                  <c:v>37</c:v>
                </c:pt>
                <c:pt idx="16">
                  <c:v>38</c:v>
                </c:pt>
              </c:numCache>
            </c:numRef>
          </c:val>
          <c:smooth val="0"/>
        </c:ser>
        <c:ser>
          <c:idx val="1"/>
          <c:order val="1"/>
          <c:tx>
            <c:strRef>
              <c:f>Sheet1!$C$1</c:f>
              <c:strCache>
                <c:ptCount val="1"/>
                <c:pt idx="0">
                  <c:v>Gallup</c:v>
                </c:pt>
              </c:strCache>
            </c:strRef>
          </c:tx>
          <c:spPr>
            <a:ln w="127000" cap="rnd">
              <a:solidFill>
                <a:schemeClr val="accent2"/>
              </a:solidFill>
              <a:round/>
            </a:ln>
            <a:effectLst/>
          </c:spPr>
          <c:marker>
            <c:symbol val="none"/>
          </c:marker>
          <c:dLbls>
            <c:dLbl>
              <c:idx val="0"/>
              <c:layout>
                <c:manualLayout>
                  <c:x val="-1.9005847953216387E-2"/>
                  <c:y val="6.5104166666666671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3157894736842105E-2"/>
                  <c:y val="8.333333333333332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7.3099415204678627E-3"/>
                  <c:y val="5.729166666666666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3605618560084181E-17"/>
                  <c:y val="4.1666666666666664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4.3859649122807015E-3"/>
                  <c:y val="-4.9479166666666713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7.3099415204678359E-3"/>
                  <c:y val="-4.4270833333333384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1.4619883040935672E-3"/>
                  <c:y val="-3.6458333333333336E-2"/>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4619883040935672E-3"/>
                  <c:y val="-4.9479166666666664E-2"/>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1.0721123712016836E-16"/>
                  <c:y val="-1.3020833333333381E-2"/>
                </c:manualLayout>
              </c:layout>
              <c:showLegendKey val="0"/>
              <c:showVal val="1"/>
              <c:showCatName val="0"/>
              <c:showSerName val="0"/>
              <c:showPercent val="0"/>
              <c:showBubbleSize val="0"/>
              <c:extLst>
                <c:ext xmlns:c15="http://schemas.microsoft.com/office/drawing/2012/chart" uri="{CE6537A1-D6FC-4f65-9D91-7224C49458BB}"/>
              </c:extLst>
            </c:dLbl>
            <c:dLbl>
              <c:idx val="15"/>
              <c:layout>
                <c:manualLayout>
                  <c:x val="0"/>
                  <c:y val="-4.687500000000004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vert="horz"/>
              <a:lstStyle/>
              <a:p>
                <a:pPr>
                  <a:defRPr sz="1600" baseline="0">
                    <a:solidFill>
                      <a:schemeClr val="accent6">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F '07</c:v>
                </c:pt>
                <c:pt idx="1">
                  <c:v>S '08</c:v>
                </c:pt>
                <c:pt idx="2">
                  <c:v>F '08</c:v>
                </c:pt>
                <c:pt idx="3">
                  <c:v>S '09</c:v>
                </c:pt>
                <c:pt idx="4">
                  <c:v>F '09</c:v>
                </c:pt>
                <c:pt idx="5">
                  <c:v>S '10</c:v>
                </c:pt>
                <c:pt idx="6">
                  <c:v>F '10</c:v>
                </c:pt>
                <c:pt idx="7">
                  <c:v>S '11</c:v>
                </c:pt>
                <c:pt idx="8">
                  <c:v>F '11</c:v>
                </c:pt>
                <c:pt idx="9">
                  <c:v>S '12</c:v>
                </c:pt>
                <c:pt idx="10">
                  <c:v>F '12</c:v>
                </c:pt>
                <c:pt idx="11">
                  <c:v>S '13</c:v>
                </c:pt>
                <c:pt idx="12">
                  <c:v>F '13</c:v>
                </c:pt>
                <c:pt idx="13">
                  <c:v>S '14</c:v>
                </c:pt>
                <c:pt idx="14">
                  <c:v>F '14</c:v>
                </c:pt>
                <c:pt idx="15">
                  <c:v>S '15</c:v>
                </c:pt>
                <c:pt idx="16">
                  <c:v>F '15</c:v>
                </c:pt>
              </c:strCache>
            </c:strRef>
          </c:cat>
          <c:val>
            <c:numRef>
              <c:f>Sheet1!$C$2:$C$18</c:f>
              <c:numCache>
                <c:formatCode>General</c:formatCode>
                <c:ptCount val="17"/>
                <c:pt idx="0">
                  <c:v>32</c:v>
                </c:pt>
                <c:pt idx="1">
                  <c:v>28</c:v>
                </c:pt>
                <c:pt idx="2">
                  <c:v>24</c:v>
                </c:pt>
                <c:pt idx="3">
                  <c:v>61</c:v>
                </c:pt>
                <c:pt idx="4">
                  <c:v>54</c:v>
                </c:pt>
                <c:pt idx="5">
                  <c:v>47</c:v>
                </c:pt>
                <c:pt idx="6">
                  <c:v>43</c:v>
                </c:pt>
                <c:pt idx="7">
                  <c:v>47</c:v>
                </c:pt>
                <c:pt idx="8">
                  <c:v>40</c:v>
                </c:pt>
                <c:pt idx="9">
                  <c:v>45</c:v>
                </c:pt>
                <c:pt idx="10">
                  <c:v>50</c:v>
                </c:pt>
                <c:pt idx="11">
                  <c:v>49</c:v>
                </c:pt>
                <c:pt idx="12">
                  <c:v>43</c:v>
                </c:pt>
                <c:pt idx="13">
                  <c:v>45</c:v>
                </c:pt>
                <c:pt idx="14">
                  <c:v>40</c:v>
                </c:pt>
                <c:pt idx="15">
                  <c:v>49</c:v>
                </c:pt>
                <c:pt idx="16">
                  <c:v>46</c:v>
                </c:pt>
              </c:numCache>
            </c:numRef>
          </c:val>
          <c:smooth val="0"/>
        </c:ser>
        <c:dLbls>
          <c:showLegendKey val="0"/>
          <c:showVal val="0"/>
          <c:showCatName val="0"/>
          <c:showSerName val="0"/>
          <c:showPercent val="0"/>
          <c:showBubbleSize val="0"/>
        </c:dLbls>
        <c:smooth val="0"/>
        <c:axId val="397208528"/>
        <c:axId val="397201864"/>
      </c:lineChart>
      <c:catAx>
        <c:axId val="39720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97201864"/>
        <c:crosses val="autoZero"/>
        <c:auto val="1"/>
        <c:lblAlgn val="ctr"/>
        <c:lblOffset val="100"/>
        <c:noMultiLvlLbl val="0"/>
      </c:catAx>
      <c:valAx>
        <c:axId val="397201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397208528"/>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b="1"/>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smtClean="0"/>
              <a:t> </a:t>
            </a:r>
            <a:r>
              <a:rPr lang="en-US" sz="2400" b="1" baseline="0" dirty="0" smtClean="0"/>
              <a:t> Leaning in Favor of a Candidate</a:t>
            </a:r>
            <a:endParaRPr lang="en-US"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Sheet1!$C$1</c:f>
              <c:strCache>
                <c:ptCount val="1"/>
                <c:pt idx="0">
                  <c:v>Column2</c:v>
                </c:pt>
              </c:strCache>
            </c:strRef>
          </c:tx>
          <c:spPr>
            <a:solidFill>
              <a:schemeClr val="accent2"/>
            </a:solidFill>
            <a:ln>
              <a:noFill/>
            </a:ln>
            <a:effectLst/>
          </c:spPr>
          <c:invertIfNegative val="0"/>
          <c:cat>
            <c:strRef>
              <c:f>Sheet1!$A$2:$A$12</c:f>
              <c:strCache>
                <c:ptCount val="11"/>
                <c:pt idx="0">
                  <c:v>Hillary Clinton</c:v>
                </c:pt>
                <c:pt idx="1">
                  <c:v>Martin O’Malley</c:v>
                </c:pt>
                <c:pt idx="2">
                  <c:v>Bernie Sanders</c:v>
                </c:pt>
                <c:pt idx="3">
                  <c:v>Republicans</c:v>
                </c:pt>
                <c:pt idx="4">
                  <c:v>Jeb Bush</c:v>
                </c:pt>
                <c:pt idx="5">
                  <c:v>Ben Carson</c:v>
                </c:pt>
                <c:pt idx="6">
                  <c:v>Ted Cruz</c:v>
                </c:pt>
                <c:pt idx="7">
                  <c:v>Carly Fiorina</c:v>
                </c:pt>
                <c:pt idx="8">
                  <c:v>John Kasich</c:v>
                </c:pt>
                <c:pt idx="9">
                  <c:v>Marco Rubio</c:v>
                </c:pt>
                <c:pt idx="10">
                  <c:v>Donald Trump</c:v>
                </c:pt>
              </c:strCache>
            </c:strRef>
          </c:cat>
          <c:val>
            <c:numRef>
              <c:f>Sheet1!$C$2:$C$12</c:f>
              <c:numCache>
                <c:formatCode>General</c:formatCode>
                <c:ptCount val="11"/>
              </c:numCache>
            </c:numRef>
          </c:val>
        </c:ser>
        <c:ser>
          <c:idx val="2"/>
          <c:order val="2"/>
          <c:tx>
            <c:strRef>
              <c:f>Sheet1!$D$1</c:f>
              <c:strCache>
                <c:ptCount val="1"/>
                <c:pt idx="0">
                  <c:v>Column3</c:v>
                </c:pt>
              </c:strCache>
            </c:strRef>
          </c:tx>
          <c:spPr>
            <a:solidFill>
              <a:schemeClr val="accent3"/>
            </a:solidFill>
            <a:ln>
              <a:noFill/>
            </a:ln>
            <a:effectLst/>
          </c:spPr>
          <c:invertIfNegative val="0"/>
          <c:cat>
            <c:strRef>
              <c:f>Sheet1!$A$2:$A$12</c:f>
              <c:strCache>
                <c:ptCount val="11"/>
                <c:pt idx="0">
                  <c:v>Hillary Clinton</c:v>
                </c:pt>
                <c:pt idx="1">
                  <c:v>Martin O’Malley</c:v>
                </c:pt>
                <c:pt idx="2">
                  <c:v>Bernie Sanders</c:v>
                </c:pt>
                <c:pt idx="3">
                  <c:v>Republicans</c:v>
                </c:pt>
                <c:pt idx="4">
                  <c:v>Jeb Bush</c:v>
                </c:pt>
                <c:pt idx="5">
                  <c:v>Ben Carson</c:v>
                </c:pt>
                <c:pt idx="6">
                  <c:v>Ted Cruz</c:v>
                </c:pt>
                <c:pt idx="7">
                  <c:v>Carly Fiorina</c:v>
                </c:pt>
                <c:pt idx="8">
                  <c:v>John Kasich</c:v>
                </c:pt>
                <c:pt idx="9">
                  <c:v>Marco Rubio</c:v>
                </c:pt>
                <c:pt idx="10">
                  <c:v>Donald Trump</c:v>
                </c:pt>
              </c:strCache>
            </c:strRef>
          </c:cat>
          <c:val>
            <c:numRef>
              <c:f>Sheet1!$D$2:$D$12</c:f>
              <c:numCache>
                <c:formatCode>General</c:formatCode>
                <c:ptCount val="11"/>
              </c:numCache>
            </c:numRef>
          </c:val>
        </c:ser>
        <c:dLbls>
          <c:showLegendKey val="0"/>
          <c:showVal val="0"/>
          <c:showCatName val="0"/>
          <c:showSerName val="0"/>
          <c:showPercent val="0"/>
          <c:showBubbleSize val="0"/>
        </c:dLbls>
        <c:gapWidth val="162"/>
        <c:overlap val="-18"/>
        <c:axId val="397205000"/>
        <c:axId val="397202256"/>
      </c:barChar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4"/>
            <c:invertIfNegative val="0"/>
            <c:bubble3D val="0"/>
            <c:spPr>
              <a:solidFill>
                <a:srgbClr val="C00000"/>
              </a:solidFill>
              <a:ln>
                <a:noFill/>
              </a:ln>
              <a:effectLst/>
            </c:spPr>
          </c:dPt>
          <c:dPt>
            <c:idx val="5"/>
            <c:invertIfNegative val="0"/>
            <c:bubble3D val="0"/>
            <c:spPr>
              <a:solidFill>
                <a:srgbClr val="FF0000"/>
              </a:solidFill>
              <a:ln>
                <a:noFill/>
              </a:ln>
              <a:effectLst/>
            </c:spPr>
          </c:dPt>
          <c:dPt>
            <c:idx val="6"/>
            <c:invertIfNegative val="0"/>
            <c:bubble3D val="0"/>
            <c:spPr>
              <a:solidFill>
                <a:srgbClr val="C00000"/>
              </a:solidFill>
              <a:ln>
                <a:noFill/>
              </a:ln>
              <a:effectLst/>
            </c:spPr>
          </c:dPt>
          <c:dPt>
            <c:idx val="7"/>
            <c:invertIfNegative val="0"/>
            <c:bubble3D val="0"/>
            <c:spPr>
              <a:solidFill>
                <a:schemeClr val="accent6">
                  <a:lumMod val="40000"/>
                  <a:lumOff val="60000"/>
                </a:schemeClr>
              </a:solidFill>
              <a:ln>
                <a:noFill/>
              </a:ln>
              <a:effectLst/>
            </c:spPr>
          </c:dPt>
          <c:dPt>
            <c:idx val="8"/>
            <c:invertIfNegative val="0"/>
            <c:bubble3D val="0"/>
            <c:spPr>
              <a:solidFill>
                <a:srgbClr val="C00000"/>
              </a:solidFill>
              <a:ln>
                <a:noFill/>
              </a:ln>
              <a:effectLst/>
            </c:spPr>
          </c:dPt>
          <c:dPt>
            <c:idx val="9"/>
            <c:invertIfNegative val="0"/>
            <c:bubble3D val="0"/>
            <c:spPr>
              <a:solidFill>
                <a:schemeClr val="accent6">
                  <a:lumMod val="75000"/>
                </a:schemeClr>
              </a:solidFill>
              <a:ln>
                <a:noFill/>
              </a:ln>
              <a:effectLst/>
            </c:spPr>
          </c:dPt>
          <c:dPt>
            <c:idx val="10"/>
            <c:invertIfNegative val="0"/>
            <c:bubble3D val="0"/>
            <c:spPr>
              <a:solidFill>
                <a:srgbClr val="FF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Hillary Clinton</c:v>
                </c:pt>
                <c:pt idx="1">
                  <c:v>Martin O’Malley</c:v>
                </c:pt>
                <c:pt idx="2">
                  <c:v>Bernie Sanders</c:v>
                </c:pt>
                <c:pt idx="3">
                  <c:v>Republicans</c:v>
                </c:pt>
                <c:pt idx="4">
                  <c:v>Jeb Bush</c:v>
                </c:pt>
                <c:pt idx="5">
                  <c:v>Ben Carson</c:v>
                </c:pt>
                <c:pt idx="6">
                  <c:v>Ted Cruz</c:v>
                </c:pt>
                <c:pt idx="7">
                  <c:v>Carly Fiorina</c:v>
                </c:pt>
                <c:pt idx="8">
                  <c:v>John Kasich</c:v>
                </c:pt>
                <c:pt idx="9">
                  <c:v>Marco Rubio</c:v>
                </c:pt>
                <c:pt idx="10">
                  <c:v>Donald Trump</c:v>
                </c:pt>
              </c:strCache>
            </c:strRef>
          </c:cat>
          <c:val>
            <c:numRef>
              <c:f>Sheet1!$B$2:$B$12</c:f>
              <c:numCache>
                <c:formatCode>General</c:formatCode>
                <c:ptCount val="11"/>
                <c:pt idx="0">
                  <c:v>18</c:v>
                </c:pt>
                <c:pt idx="1">
                  <c:v>2</c:v>
                </c:pt>
                <c:pt idx="2">
                  <c:v>17</c:v>
                </c:pt>
                <c:pt idx="4">
                  <c:v>1</c:v>
                </c:pt>
                <c:pt idx="5">
                  <c:v>18</c:v>
                </c:pt>
                <c:pt idx="6">
                  <c:v>1</c:v>
                </c:pt>
                <c:pt idx="7">
                  <c:v>4</c:v>
                </c:pt>
                <c:pt idx="8">
                  <c:v>4</c:v>
                </c:pt>
                <c:pt idx="9">
                  <c:v>6</c:v>
                </c:pt>
                <c:pt idx="10">
                  <c:v>15</c:v>
                </c:pt>
              </c:numCache>
            </c:numRef>
          </c:val>
        </c:ser>
        <c:dLbls>
          <c:showLegendKey val="0"/>
          <c:showVal val="0"/>
          <c:showCatName val="0"/>
          <c:showSerName val="0"/>
          <c:showPercent val="0"/>
          <c:showBubbleSize val="0"/>
        </c:dLbls>
        <c:gapWidth val="162"/>
        <c:overlap val="-18"/>
        <c:axId val="397206568"/>
        <c:axId val="397205392"/>
      </c:barChart>
      <c:catAx>
        <c:axId val="397205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97202256"/>
        <c:crosses val="autoZero"/>
        <c:auto val="1"/>
        <c:lblAlgn val="ctr"/>
        <c:lblOffset val="100"/>
        <c:noMultiLvlLbl val="0"/>
      </c:catAx>
      <c:valAx>
        <c:axId val="39720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397205000"/>
        <c:crosses val="autoZero"/>
        <c:crossBetween val="between"/>
      </c:valAx>
      <c:valAx>
        <c:axId val="39720539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206568"/>
        <c:crosses val="max"/>
        <c:crossBetween val="between"/>
      </c:valAx>
      <c:catAx>
        <c:axId val="397206568"/>
        <c:scaling>
          <c:orientation val="minMax"/>
        </c:scaling>
        <c:delete val="1"/>
        <c:axPos val="b"/>
        <c:numFmt formatCode="General" sourceLinked="1"/>
        <c:majorTickMark val="out"/>
        <c:minorTickMark val="none"/>
        <c:tickLblPos val="nextTo"/>
        <c:crossAx val="39720539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1973576832307728E-2"/>
          <c:y val="6.6833244197390007E-2"/>
          <c:w val="0.95102362204724411"/>
          <c:h val="0.81528484967622494"/>
        </c:manualLayout>
      </c:layout>
      <c:barChart>
        <c:barDir val="col"/>
        <c:grouping val="clustered"/>
        <c:varyColors val="0"/>
        <c:ser>
          <c:idx val="0"/>
          <c:order val="0"/>
          <c:tx>
            <c:strRef>
              <c:f>Sheet1!$I$50</c:f>
              <c:strCache>
                <c:ptCount val="1"/>
                <c:pt idx="0">
                  <c:v>Clinton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Sheet1!$H$51:$H$59</c:f>
              <c:strCache>
                <c:ptCount val="9"/>
                <c:pt idx="0">
                  <c:v>Dem-Lib</c:v>
                </c:pt>
                <c:pt idx="1">
                  <c:v>Dem-Mod</c:v>
                </c:pt>
                <c:pt idx="2">
                  <c:v>Dem-Cons</c:v>
                </c:pt>
                <c:pt idx="3">
                  <c:v>Rep-Lib</c:v>
                </c:pt>
                <c:pt idx="4">
                  <c:v>Rep-Mod</c:v>
                </c:pt>
                <c:pt idx="5">
                  <c:v>Rep-Cons</c:v>
                </c:pt>
                <c:pt idx="6">
                  <c:v>Unaffil-Lib</c:v>
                </c:pt>
                <c:pt idx="7">
                  <c:v>Unaffil-Mod</c:v>
                </c:pt>
                <c:pt idx="8">
                  <c:v>Unaffil-Cons</c:v>
                </c:pt>
              </c:strCache>
            </c:strRef>
          </c:cat>
          <c:val>
            <c:numRef>
              <c:f>Sheet1!$I$51:$I$59</c:f>
              <c:numCache>
                <c:formatCode>General</c:formatCode>
                <c:ptCount val="9"/>
                <c:pt idx="0">
                  <c:v>35</c:v>
                </c:pt>
                <c:pt idx="1">
                  <c:v>38</c:v>
                </c:pt>
                <c:pt idx="2">
                  <c:v>17</c:v>
                </c:pt>
                <c:pt idx="4">
                  <c:v>1</c:v>
                </c:pt>
                <c:pt idx="5">
                  <c:v>1</c:v>
                </c:pt>
                <c:pt idx="6">
                  <c:v>14</c:v>
                </c:pt>
                <c:pt idx="7">
                  <c:v>18</c:v>
                </c:pt>
                <c:pt idx="8">
                  <c:v>13</c:v>
                </c:pt>
              </c:numCache>
            </c:numRef>
          </c:val>
        </c:ser>
        <c:ser>
          <c:idx val="1"/>
          <c:order val="1"/>
          <c:tx>
            <c:strRef>
              <c:f>Sheet1!$J$50</c:f>
              <c:strCache>
                <c:ptCount val="1"/>
                <c:pt idx="0">
                  <c:v>Sanders</c:v>
                </c:pt>
              </c:strCache>
            </c:strRef>
          </c:tx>
          <c:spPr>
            <a:solidFill>
              <a:srgbClr val="5B9BD5">
                <a:lumMod val="50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Sheet1!$H$51:$H$59</c:f>
              <c:strCache>
                <c:ptCount val="9"/>
                <c:pt idx="0">
                  <c:v>Dem-Lib</c:v>
                </c:pt>
                <c:pt idx="1">
                  <c:v>Dem-Mod</c:v>
                </c:pt>
                <c:pt idx="2">
                  <c:v>Dem-Cons</c:v>
                </c:pt>
                <c:pt idx="3">
                  <c:v>Rep-Lib</c:v>
                </c:pt>
                <c:pt idx="4">
                  <c:v>Rep-Mod</c:v>
                </c:pt>
                <c:pt idx="5">
                  <c:v>Rep-Cons</c:v>
                </c:pt>
                <c:pt idx="6">
                  <c:v>Unaffil-Lib</c:v>
                </c:pt>
                <c:pt idx="7">
                  <c:v>Unaffil-Mod</c:v>
                </c:pt>
                <c:pt idx="8">
                  <c:v>Unaffil-Cons</c:v>
                </c:pt>
              </c:strCache>
            </c:strRef>
          </c:cat>
          <c:val>
            <c:numRef>
              <c:f>Sheet1!$J$51:$J$59</c:f>
              <c:numCache>
                <c:formatCode>General</c:formatCode>
                <c:ptCount val="9"/>
                <c:pt idx="0">
                  <c:v>45</c:v>
                </c:pt>
                <c:pt idx="1">
                  <c:v>23</c:v>
                </c:pt>
                <c:pt idx="2">
                  <c:v>0</c:v>
                </c:pt>
                <c:pt idx="3">
                  <c:v>0</c:v>
                </c:pt>
                <c:pt idx="4">
                  <c:v>3</c:v>
                </c:pt>
                <c:pt idx="5">
                  <c:v>2</c:v>
                </c:pt>
                <c:pt idx="6">
                  <c:v>36</c:v>
                </c:pt>
                <c:pt idx="7">
                  <c:v>21</c:v>
                </c:pt>
                <c:pt idx="8">
                  <c:v>5</c:v>
                </c:pt>
              </c:numCache>
            </c:numRef>
          </c:val>
        </c:ser>
        <c:ser>
          <c:idx val="2"/>
          <c:order val="2"/>
          <c:tx>
            <c:strRef>
              <c:f>Sheet1!$K$50</c:f>
              <c:strCache>
                <c:ptCount val="1"/>
                <c:pt idx="0">
                  <c:v>Carson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Sheet1!$H$51:$H$59</c:f>
              <c:strCache>
                <c:ptCount val="9"/>
                <c:pt idx="0">
                  <c:v>Dem-Lib</c:v>
                </c:pt>
                <c:pt idx="1">
                  <c:v>Dem-Mod</c:v>
                </c:pt>
                <c:pt idx="2">
                  <c:v>Dem-Cons</c:v>
                </c:pt>
                <c:pt idx="3">
                  <c:v>Rep-Lib</c:v>
                </c:pt>
                <c:pt idx="4">
                  <c:v>Rep-Mod</c:v>
                </c:pt>
                <c:pt idx="5">
                  <c:v>Rep-Cons</c:v>
                </c:pt>
                <c:pt idx="6">
                  <c:v>Unaffil-Lib</c:v>
                </c:pt>
                <c:pt idx="7">
                  <c:v>Unaffil-Mod</c:v>
                </c:pt>
                <c:pt idx="8">
                  <c:v>Unaffil-Cons</c:v>
                </c:pt>
              </c:strCache>
            </c:strRef>
          </c:cat>
          <c:val>
            <c:numRef>
              <c:f>Sheet1!$K$51:$K$59</c:f>
              <c:numCache>
                <c:formatCode>General</c:formatCode>
                <c:ptCount val="9"/>
                <c:pt idx="0">
                  <c:v>4</c:v>
                </c:pt>
                <c:pt idx="1">
                  <c:v>4</c:v>
                </c:pt>
                <c:pt idx="2">
                  <c:v>37</c:v>
                </c:pt>
                <c:pt idx="3">
                  <c:v>0</c:v>
                </c:pt>
                <c:pt idx="4">
                  <c:v>26</c:v>
                </c:pt>
                <c:pt idx="5">
                  <c:v>34</c:v>
                </c:pt>
                <c:pt idx="6">
                  <c:v>7</c:v>
                </c:pt>
                <c:pt idx="7">
                  <c:v>12</c:v>
                </c:pt>
                <c:pt idx="8">
                  <c:v>23</c:v>
                </c:pt>
              </c:numCache>
            </c:numRef>
          </c:val>
        </c:ser>
        <c:ser>
          <c:idx val="3"/>
          <c:order val="3"/>
          <c:tx>
            <c:strRef>
              <c:f>Sheet1!$L$50</c:f>
              <c:strCache>
                <c:ptCount val="1"/>
                <c:pt idx="0">
                  <c:v>Rubio</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Sheet1!$H$51:$H$59</c:f>
              <c:strCache>
                <c:ptCount val="9"/>
                <c:pt idx="0">
                  <c:v>Dem-Lib</c:v>
                </c:pt>
                <c:pt idx="1">
                  <c:v>Dem-Mod</c:v>
                </c:pt>
                <c:pt idx="2">
                  <c:v>Dem-Cons</c:v>
                </c:pt>
                <c:pt idx="3">
                  <c:v>Rep-Lib</c:v>
                </c:pt>
                <c:pt idx="4">
                  <c:v>Rep-Mod</c:v>
                </c:pt>
                <c:pt idx="5">
                  <c:v>Rep-Cons</c:v>
                </c:pt>
                <c:pt idx="6">
                  <c:v>Unaffil-Lib</c:v>
                </c:pt>
                <c:pt idx="7">
                  <c:v>Unaffil-Mod</c:v>
                </c:pt>
                <c:pt idx="8">
                  <c:v>Unaffil-Cons</c:v>
                </c:pt>
              </c:strCache>
            </c:strRef>
          </c:cat>
          <c:val>
            <c:numRef>
              <c:f>Sheet1!$L$51:$L$59</c:f>
              <c:numCache>
                <c:formatCode>General</c:formatCode>
                <c:ptCount val="9"/>
                <c:pt idx="0">
                  <c:v>0</c:v>
                </c:pt>
                <c:pt idx="1">
                  <c:v>2</c:v>
                </c:pt>
                <c:pt idx="2">
                  <c:v>4</c:v>
                </c:pt>
                <c:pt idx="3">
                  <c:v>0</c:v>
                </c:pt>
                <c:pt idx="4">
                  <c:v>13</c:v>
                </c:pt>
                <c:pt idx="5">
                  <c:v>14</c:v>
                </c:pt>
                <c:pt idx="6">
                  <c:v>5</c:v>
                </c:pt>
                <c:pt idx="7">
                  <c:v>8</c:v>
                </c:pt>
                <c:pt idx="8">
                  <c:v>0</c:v>
                </c:pt>
              </c:numCache>
            </c:numRef>
          </c:val>
        </c:ser>
        <c:ser>
          <c:idx val="4"/>
          <c:order val="4"/>
          <c:tx>
            <c:strRef>
              <c:f>Sheet1!$M$50</c:f>
              <c:strCache>
                <c:ptCount val="1"/>
                <c:pt idx="0">
                  <c:v>Trump</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Sheet1!$H$51:$H$59</c:f>
              <c:strCache>
                <c:ptCount val="9"/>
                <c:pt idx="0">
                  <c:v>Dem-Lib</c:v>
                </c:pt>
                <c:pt idx="1">
                  <c:v>Dem-Mod</c:v>
                </c:pt>
                <c:pt idx="2">
                  <c:v>Dem-Cons</c:v>
                </c:pt>
                <c:pt idx="3">
                  <c:v>Rep-Lib</c:v>
                </c:pt>
                <c:pt idx="4">
                  <c:v>Rep-Mod</c:v>
                </c:pt>
                <c:pt idx="5">
                  <c:v>Rep-Cons</c:v>
                </c:pt>
                <c:pt idx="6">
                  <c:v>Unaffil-Lib</c:v>
                </c:pt>
                <c:pt idx="7">
                  <c:v>Unaffil-Mod</c:v>
                </c:pt>
                <c:pt idx="8">
                  <c:v>Unaffil-Cons</c:v>
                </c:pt>
              </c:strCache>
            </c:strRef>
          </c:cat>
          <c:val>
            <c:numRef>
              <c:f>Sheet1!$M$51:$M$59</c:f>
              <c:numCache>
                <c:formatCode>General</c:formatCode>
                <c:ptCount val="9"/>
                <c:pt idx="0">
                  <c:v>0</c:v>
                </c:pt>
                <c:pt idx="1">
                  <c:v>5</c:v>
                </c:pt>
                <c:pt idx="2">
                  <c:v>31</c:v>
                </c:pt>
                <c:pt idx="3">
                  <c:v>0</c:v>
                </c:pt>
                <c:pt idx="4">
                  <c:v>19</c:v>
                </c:pt>
                <c:pt idx="5">
                  <c:v>25</c:v>
                </c:pt>
                <c:pt idx="6">
                  <c:v>21</c:v>
                </c:pt>
                <c:pt idx="7">
                  <c:v>5</c:v>
                </c:pt>
                <c:pt idx="8">
                  <c:v>32</c:v>
                </c:pt>
              </c:numCache>
            </c:numRef>
          </c:val>
        </c:ser>
        <c:dLbls>
          <c:showLegendKey val="0"/>
          <c:showVal val="0"/>
          <c:showCatName val="0"/>
          <c:showSerName val="0"/>
          <c:showPercent val="0"/>
          <c:showBubbleSize val="0"/>
        </c:dLbls>
        <c:gapWidth val="187"/>
        <c:overlap val="-11"/>
        <c:axId val="395102040"/>
        <c:axId val="395102432"/>
      </c:barChart>
      <c:catAx>
        <c:axId val="395102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102432"/>
        <c:crosses val="autoZero"/>
        <c:auto val="1"/>
        <c:lblAlgn val="ctr"/>
        <c:lblOffset val="100"/>
        <c:noMultiLvlLbl val="0"/>
      </c:catAx>
      <c:valAx>
        <c:axId val="395102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102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Sheet2!$B$15</c:f>
              <c:strCache>
                <c:ptCount val="1"/>
                <c:pt idx="0">
                  <c:v>Clinton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Sheet2!$C$14:$H$14</c:f>
              <c:strCache>
                <c:ptCount val="6"/>
                <c:pt idx="0">
                  <c:v>18-29</c:v>
                </c:pt>
                <c:pt idx="1">
                  <c:v>30-39</c:v>
                </c:pt>
                <c:pt idx="2">
                  <c:v>40-49</c:v>
                </c:pt>
                <c:pt idx="3">
                  <c:v>50-59</c:v>
                </c:pt>
                <c:pt idx="4">
                  <c:v>60-69</c:v>
                </c:pt>
                <c:pt idx="5">
                  <c:v>70+</c:v>
                </c:pt>
              </c:strCache>
            </c:strRef>
          </c:cat>
          <c:val>
            <c:numRef>
              <c:f>Sheet2!$C$15:$H$15</c:f>
              <c:numCache>
                <c:formatCode>General</c:formatCode>
                <c:ptCount val="6"/>
                <c:pt idx="0">
                  <c:v>-8</c:v>
                </c:pt>
                <c:pt idx="1">
                  <c:v>12</c:v>
                </c:pt>
                <c:pt idx="2">
                  <c:v>-5</c:v>
                </c:pt>
                <c:pt idx="3">
                  <c:v>0</c:v>
                </c:pt>
                <c:pt idx="4">
                  <c:v>6</c:v>
                </c:pt>
                <c:pt idx="5">
                  <c:v>-2</c:v>
                </c:pt>
              </c:numCache>
            </c:numRef>
          </c:val>
        </c:ser>
        <c:ser>
          <c:idx val="1"/>
          <c:order val="1"/>
          <c:tx>
            <c:strRef>
              <c:f>Sheet2!$B$16</c:f>
              <c:strCache>
                <c:ptCount val="1"/>
                <c:pt idx="0">
                  <c:v>Sanders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Sheet2!$C$14:$H$14</c:f>
              <c:strCache>
                <c:ptCount val="6"/>
                <c:pt idx="0">
                  <c:v>18-29</c:v>
                </c:pt>
                <c:pt idx="1">
                  <c:v>30-39</c:v>
                </c:pt>
                <c:pt idx="2">
                  <c:v>40-49</c:v>
                </c:pt>
                <c:pt idx="3">
                  <c:v>50-59</c:v>
                </c:pt>
                <c:pt idx="4">
                  <c:v>60-69</c:v>
                </c:pt>
                <c:pt idx="5">
                  <c:v>70+</c:v>
                </c:pt>
              </c:strCache>
            </c:strRef>
          </c:cat>
          <c:val>
            <c:numRef>
              <c:f>Sheet2!$C$16:$H$16</c:f>
              <c:numCache>
                <c:formatCode>General</c:formatCode>
                <c:ptCount val="6"/>
                <c:pt idx="0">
                  <c:v>30</c:v>
                </c:pt>
                <c:pt idx="1">
                  <c:v>-4</c:v>
                </c:pt>
                <c:pt idx="2">
                  <c:v>5</c:v>
                </c:pt>
                <c:pt idx="3">
                  <c:v>-6</c:v>
                </c:pt>
                <c:pt idx="4">
                  <c:v>-6</c:v>
                </c:pt>
                <c:pt idx="5">
                  <c:v>0</c:v>
                </c:pt>
              </c:numCache>
            </c:numRef>
          </c:val>
        </c:ser>
        <c:ser>
          <c:idx val="2"/>
          <c:order val="2"/>
          <c:tx>
            <c:strRef>
              <c:f>Sheet2!$B$17</c:f>
              <c:strCache>
                <c:ptCount val="1"/>
                <c:pt idx="0">
                  <c:v>Carson</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Sheet2!$C$14:$H$14</c:f>
              <c:strCache>
                <c:ptCount val="6"/>
                <c:pt idx="0">
                  <c:v>18-29</c:v>
                </c:pt>
                <c:pt idx="1">
                  <c:v>30-39</c:v>
                </c:pt>
                <c:pt idx="2">
                  <c:v>40-49</c:v>
                </c:pt>
                <c:pt idx="3">
                  <c:v>50-59</c:v>
                </c:pt>
                <c:pt idx="4">
                  <c:v>60-69</c:v>
                </c:pt>
                <c:pt idx="5">
                  <c:v>70+</c:v>
                </c:pt>
              </c:strCache>
            </c:strRef>
          </c:cat>
          <c:val>
            <c:numRef>
              <c:f>Sheet2!$C$17:$H$17</c:f>
              <c:numCache>
                <c:formatCode>General</c:formatCode>
                <c:ptCount val="6"/>
                <c:pt idx="0">
                  <c:v>-5</c:v>
                </c:pt>
                <c:pt idx="1">
                  <c:v>-4</c:v>
                </c:pt>
                <c:pt idx="2">
                  <c:v>-4</c:v>
                </c:pt>
                <c:pt idx="3">
                  <c:v>5</c:v>
                </c:pt>
                <c:pt idx="4">
                  <c:v>-2</c:v>
                </c:pt>
                <c:pt idx="5">
                  <c:v>2</c:v>
                </c:pt>
              </c:numCache>
            </c:numRef>
          </c:val>
        </c:ser>
        <c:ser>
          <c:idx val="3"/>
          <c:order val="3"/>
          <c:tx>
            <c:strRef>
              <c:f>Sheet2!$B$18</c:f>
              <c:strCache>
                <c:ptCount val="1"/>
                <c:pt idx="0">
                  <c:v>Trump</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Sheet2!$C$14:$H$14</c:f>
              <c:strCache>
                <c:ptCount val="6"/>
                <c:pt idx="0">
                  <c:v>18-29</c:v>
                </c:pt>
                <c:pt idx="1">
                  <c:v>30-39</c:v>
                </c:pt>
                <c:pt idx="2">
                  <c:v>40-49</c:v>
                </c:pt>
                <c:pt idx="3">
                  <c:v>50-59</c:v>
                </c:pt>
                <c:pt idx="4">
                  <c:v>60-69</c:v>
                </c:pt>
                <c:pt idx="5">
                  <c:v>70+</c:v>
                </c:pt>
              </c:strCache>
            </c:strRef>
          </c:cat>
          <c:val>
            <c:numRef>
              <c:f>Sheet2!$C$18:$H$18</c:f>
              <c:numCache>
                <c:formatCode>General</c:formatCode>
                <c:ptCount val="6"/>
                <c:pt idx="0">
                  <c:v>7</c:v>
                </c:pt>
                <c:pt idx="1">
                  <c:v>-3</c:v>
                </c:pt>
                <c:pt idx="2">
                  <c:v>-3</c:v>
                </c:pt>
                <c:pt idx="3">
                  <c:v>3</c:v>
                </c:pt>
                <c:pt idx="4">
                  <c:v>-4</c:v>
                </c:pt>
                <c:pt idx="5">
                  <c:v>3</c:v>
                </c:pt>
              </c:numCache>
            </c:numRef>
          </c:val>
        </c:ser>
        <c:ser>
          <c:idx val="4"/>
          <c:order val="4"/>
          <c:tx>
            <c:strRef>
              <c:f>Sheet2!$B$19</c:f>
              <c:strCache>
                <c:ptCount val="1"/>
                <c:pt idx="0">
                  <c:v>Rubio</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Sheet2!$C$14:$H$14</c:f>
              <c:strCache>
                <c:ptCount val="6"/>
                <c:pt idx="0">
                  <c:v>18-29</c:v>
                </c:pt>
                <c:pt idx="1">
                  <c:v>30-39</c:v>
                </c:pt>
                <c:pt idx="2">
                  <c:v>40-49</c:v>
                </c:pt>
                <c:pt idx="3">
                  <c:v>50-59</c:v>
                </c:pt>
                <c:pt idx="4">
                  <c:v>60-69</c:v>
                </c:pt>
                <c:pt idx="5">
                  <c:v>70+</c:v>
                </c:pt>
              </c:strCache>
            </c:strRef>
          </c:cat>
          <c:val>
            <c:numRef>
              <c:f>Sheet2!$C$19:$H$19</c:f>
              <c:numCache>
                <c:formatCode>General</c:formatCode>
                <c:ptCount val="6"/>
                <c:pt idx="0">
                  <c:v>-4</c:v>
                </c:pt>
                <c:pt idx="1">
                  <c:v>-4</c:v>
                </c:pt>
                <c:pt idx="2">
                  <c:v>2</c:v>
                </c:pt>
                <c:pt idx="3">
                  <c:v>-1</c:v>
                </c:pt>
                <c:pt idx="4">
                  <c:v>-1</c:v>
                </c:pt>
                <c:pt idx="5">
                  <c:v>2</c:v>
                </c:pt>
              </c:numCache>
            </c:numRef>
          </c:val>
        </c:ser>
        <c:dLbls>
          <c:showLegendKey val="0"/>
          <c:showVal val="0"/>
          <c:showCatName val="0"/>
          <c:showSerName val="0"/>
          <c:showPercent val="0"/>
          <c:showBubbleSize val="0"/>
        </c:dLbls>
        <c:gapWidth val="219"/>
        <c:overlap val="-27"/>
        <c:axId val="395104392"/>
        <c:axId val="395104784"/>
      </c:barChart>
      <c:catAx>
        <c:axId val="395104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395104784"/>
        <c:crosses val="autoZero"/>
        <c:auto val="1"/>
        <c:lblAlgn val="ctr"/>
        <c:lblOffset val="100"/>
        <c:noMultiLvlLbl val="0"/>
      </c:catAx>
      <c:valAx>
        <c:axId val="395104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104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tx2"/>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1">
                <a:effectLst/>
              </a:rPr>
              <a:t>Graph 2: County Right/Wrong Direction Fall 2000 to Fall 2015</a:t>
            </a:r>
            <a:endParaRPr lang="en-US" sz="1400"/>
          </a:p>
        </c:rich>
      </c:tx>
      <c:layout>
        <c:manualLayout>
          <c:xMode val="edge"/>
          <c:yMode val="edge"/>
          <c:x val="0.12179972295129775"/>
          <c:y val="0"/>
        </c:manualLayout>
      </c:layout>
      <c:overlay val="0"/>
      <c:spPr>
        <a:noFill/>
        <a:ln>
          <a:noFill/>
        </a:ln>
        <a:effectLst/>
      </c:spPr>
    </c:title>
    <c:autoTitleDeleted val="0"/>
    <c:plotArea>
      <c:layout/>
      <c:lineChart>
        <c:grouping val="standard"/>
        <c:varyColors val="0"/>
        <c:ser>
          <c:idx val="0"/>
          <c:order val="0"/>
          <c:tx>
            <c:strRef>
              <c:f>Sheet1!$B$1</c:f>
              <c:strCache>
                <c:ptCount val="1"/>
                <c:pt idx="0">
                  <c:v>Right</c:v>
                </c:pt>
              </c:strCache>
            </c:strRef>
          </c:tx>
          <c:spPr>
            <a:ln w="66675" cap="rnd">
              <a:solidFill>
                <a:srgbClr val="00B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1"/>
                <c:pt idx="0">
                  <c:v>F '00</c:v>
                </c:pt>
                <c:pt idx="1">
                  <c:v>S '01</c:v>
                </c:pt>
                <c:pt idx="2">
                  <c:v>F '01</c:v>
                </c:pt>
                <c:pt idx="3">
                  <c:v>S '02</c:v>
                </c:pt>
                <c:pt idx="4">
                  <c:v>F '02</c:v>
                </c:pt>
                <c:pt idx="5">
                  <c:v>S '03</c:v>
                </c:pt>
                <c:pt idx="6">
                  <c:v>F '03</c:v>
                </c:pt>
                <c:pt idx="7">
                  <c:v>S '04</c:v>
                </c:pt>
                <c:pt idx="8">
                  <c:v>F '04</c:v>
                </c:pt>
                <c:pt idx="9">
                  <c:v>S '05</c:v>
                </c:pt>
                <c:pt idx="10">
                  <c:v>F '05</c:v>
                </c:pt>
                <c:pt idx="11">
                  <c:v>S '06</c:v>
                </c:pt>
                <c:pt idx="12">
                  <c:v>F '06</c:v>
                </c:pt>
                <c:pt idx="13">
                  <c:v>S '07</c:v>
                </c:pt>
                <c:pt idx="14">
                  <c:v>F '07</c:v>
                </c:pt>
                <c:pt idx="15">
                  <c:v>S '08</c:v>
                </c:pt>
                <c:pt idx="16">
                  <c:v>F '08</c:v>
                </c:pt>
                <c:pt idx="17">
                  <c:v>S ‘09</c:v>
                </c:pt>
                <c:pt idx="18">
                  <c:v>F ‘09</c:v>
                </c:pt>
                <c:pt idx="19">
                  <c:v>S '10</c:v>
                </c:pt>
                <c:pt idx="20">
                  <c:v>F '10</c:v>
                </c:pt>
                <c:pt idx="21">
                  <c:v>S '11</c:v>
                </c:pt>
                <c:pt idx="22">
                  <c:v>F '11</c:v>
                </c:pt>
                <c:pt idx="23">
                  <c:v>S '12</c:v>
                </c:pt>
                <c:pt idx="24">
                  <c:v>F '12</c:v>
                </c:pt>
                <c:pt idx="25">
                  <c:v>S '13</c:v>
                </c:pt>
                <c:pt idx="26">
                  <c:v>F '13</c:v>
                </c:pt>
                <c:pt idx="27">
                  <c:v>S '14</c:v>
                </c:pt>
                <c:pt idx="28">
                  <c:v>F '14</c:v>
                </c:pt>
                <c:pt idx="29">
                  <c:v>S '15</c:v>
                </c:pt>
                <c:pt idx="30">
                  <c:v>F '15</c:v>
                </c:pt>
              </c:strCache>
            </c:strRef>
          </c:cat>
          <c:val>
            <c:numRef>
              <c:f>Sheet1!$B$2:$B$32</c:f>
              <c:numCache>
                <c:formatCode>General</c:formatCode>
                <c:ptCount val="31"/>
                <c:pt idx="0">
                  <c:v>55</c:v>
                </c:pt>
                <c:pt idx="1">
                  <c:v>62</c:v>
                </c:pt>
                <c:pt idx="2">
                  <c:v>66</c:v>
                </c:pt>
                <c:pt idx="3">
                  <c:v>60</c:v>
                </c:pt>
                <c:pt idx="4">
                  <c:v>61</c:v>
                </c:pt>
                <c:pt idx="5">
                  <c:v>62</c:v>
                </c:pt>
                <c:pt idx="6">
                  <c:v>51</c:v>
                </c:pt>
                <c:pt idx="7">
                  <c:v>58</c:v>
                </c:pt>
                <c:pt idx="8">
                  <c:v>58</c:v>
                </c:pt>
                <c:pt idx="9">
                  <c:v>53</c:v>
                </c:pt>
                <c:pt idx="10">
                  <c:v>57</c:v>
                </c:pt>
                <c:pt idx="11">
                  <c:v>55</c:v>
                </c:pt>
                <c:pt idx="12">
                  <c:v>51</c:v>
                </c:pt>
                <c:pt idx="13">
                  <c:v>52</c:v>
                </c:pt>
                <c:pt idx="14">
                  <c:v>51</c:v>
                </c:pt>
                <c:pt idx="15">
                  <c:v>50</c:v>
                </c:pt>
                <c:pt idx="16">
                  <c:v>52</c:v>
                </c:pt>
                <c:pt idx="17">
                  <c:v>47</c:v>
                </c:pt>
                <c:pt idx="18">
                  <c:v>52</c:v>
                </c:pt>
                <c:pt idx="19">
                  <c:v>52</c:v>
                </c:pt>
                <c:pt idx="20">
                  <c:v>49</c:v>
                </c:pt>
                <c:pt idx="21">
                  <c:v>50</c:v>
                </c:pt>
                <c:pt idx="22">
                  <c:v>47</c:v>
                </c:pt>
                <c:pt idx="23">
                  <c:v>43</c:v>
                </c:pt>
                <c:pt idx="24">
                  <c:v>50</c:v>
                </c:pt>
                <c:pt idx="25">
                  <c:v>49</c:v>
                </c:pt>
                <c:pt idx="26">
                  <c:v>50</c:v>
                </c:pt>
                <c:pt idx="27">
                  <c:v>50</c:v>
                </c:pt>
                <c:pt idx="28">
                  <c:v>49</c:v>
                </c:pt>
                <c:pt idx="29">
                  <c:v>58</c:v>
                </c:pt>
                <c:pt idx="30">
                  <c:v>51</c:v>
                </c:pt>
              </c:numCache>
            </c:numRef>
          </c:val>
          <c:smooth val="0"/>
        </c:ser>
        <c:ser>
          <c:idx val="1"/>
          <c:order val="1"/>
          <c:tx>
            <c:strRef>
              <c:f>Sheet1!$C$1</c:f>
              <c:strCache>
                <c:ptCount val="1"/>
                <c:pt idx="0">
                  <c:v>Wrong</c:v>
                </c:pt>
              </c:strCache>
            </c:strRef>
          </c:tx>
          <c:spPr>
            <a:ln w="66675" cap="rnd">
              <a:solidFill>
                <a:srgbClr val="CC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1"/>
                <c:pt idx="0">
                  <c:v>F '00</c:v>
                </c:pt>
                <c:pt idx="1">
                  <c:v>S '01</c:v>
                </c:pt>
                <c:pt idx="2">
                  <c:v>F '01</c:v>
                </c:pt>
                <c:pt idx="3">
                  <c:v>S '02</c:v>
                </c:pt>
                <c:pt idx="4">
                  <c:v>F '02</c:v>
                </c:pt>
                <c:pt idx="5">
                  <c:v>S '03</c:v>
                </c:pt>
                <c:pt idx="6">
                  <c:v>F '03</c:v>
                </c:pt>
                <c:pt idx="7">
                  <c:v>S '04</c:v>
                </c:pt>
                <c:pt idx="8">
                  <c:v>F '04</c:v>
                </c:pt>
                <c:pt idx="9">
                  <c:v>S '05</c:v>
                </c:pt>
                <c:pt idx="10">
                  <c:v>F '05</c:v>
                </c:pt>
                <c:pt idx="11">
                  <c:v>S '06</c:v>
                </c:pt>
                <c:pt idx="12">
                  <c:v>F '06</c:v>
                </c:pt>
                <c:pt idx="13">
                  <c:v>S '07</c:v>
                </c:pt>
                <c:pt idx="14">
                  <c:v>F '07</c:v>
                </c:pt>
                <c:pt idx="15">
                  <c:v>S '08</c:v>
                </c:pt>
                <c:pt idx="16">
                  <c:v>F '08</c:v>
                </c:pt>
                <c:pt idx="17">
                  <c:v>S ‘09</c:v>
                </c:pt>
                <c:pt idx="18">
                  <c:v>F ‘09</c:v>
                </c:pt>
                <c:pt idx="19">
                  <c:v>S '10</c:v>
                </c:pt>
                <c:pt idx="20">
                  <c:v>F '10</c:v>
                </c:pt>
                <c:pt idx="21">
                  <c:v>S '11</c:v>
                </c:pt>
                <c:pt idx="22">
                  <c:v>F '11</c:v>
                </c:pt>
                <c:pt idx="23">
                  <c:v>S '12</c:v>
                </c:pt>
                <c:pt idx="24">
                  <c:v>F '12</c:v>
                </c:pt>
                <c:pt idx="25">
                  <c:v>S '13</c:v>
                </c:pt>
                <c:pt idx="26">
                  <c:v>F '13</c:v>
                </c:pt>
                <c:pt idx="27">
                  <c:v>S '14</c:v>
                </c:pt>
                <c:pt idx="28">
                  <c:v>F '14</c:v>
                </c:pt>
                <c:pt idx="29">
                  <c:v>S '15</c:v>
                </c:pt>
                <c:pt idx="30">
                  <c:v>F '15</c:v>
                </c:pt>
              </c:strCache>
            </c:strRef>
          </c:cat>
          <c:val>
            <c:numRef>
              <c:f>Sheet1!$C$2:$C$32</c:f>
              <c:numCache>
                <c:formatCode>General</c:formatCode>
                <c:ptCount val="31"/>
                <c:pt idx="0">
                  <c:v>24</c:v>
                </c:pt>
                <c:pt idx="1">
                  <c:v>15</c:v>
                </c:pt>
                <c:pt idx="2">
                  <c:v>19</c:v>
                </c:pt>
                <c:pt idx="3">
                  <c:v>26</c:v>
                </c:pt>
                <c:pt idx="4">
                  <c:v>21</c:v>
                </c:pt>
                <c:pt idx="5">
                  <c:v>25</c:v>
                </c:pt>
                <c:pt idx="6">
                  <c:v>34</c:v>
                </c:pt>
                <c:pt idx="7">
                  <c:v>31</c:v>
                </c:pt>
                <c:pt idx="8">
                  <c:v>24</c:v>
                </c:pt>
                <c:pt idx="9">
                  <c:v>29</c:v>
                </c:pt>
                <c:pt idx="10">
                  <c:v>27</c:v>
                </c:pt>
                <c:pt idx="11">
                  <c:v>26</c:v>
                </c:pt>
                <c:pt idx="12">
                  <c:v>29</c:v>
                </c:pt>
                <c:pt idx="13">
                  <c:v>27</c:v>
                </c:pt>
                <c:pt idx="14">
                  <c:v>33</c:v>
                </c:pt>
                <c:pt idx="15">
                  <c:v>32</c:v>
                </c:pt>
                <c:pt idx="16">
                  <c:v>31</c:v>
                </c:pt>
                <c:pt idx="17">
                  <c:v>28</c:v>
                </c:pt>
                <c:pt idx="18">
                  <c:v>27</c:v>
                </c:pt>
                <c:pt idx="19">
                  <c:v>28</c:v>
                </c:pt>
                <c:pt idx="20">
                  <c:v>28</c:v>
                </c:pt>
                <c:pt idx="21">
                  <c:v>28</c:v>
                </c:pt>
                <c:pt idx="22">
                  <c:v>32</c:v>
                </c:pt>
                <c:pt idx="23">
                  <c:v>41</c:v>
                </c:pt>
                <c:pt idx="24">
                  <c:v>36</c:v>
                </c:pt>
                <c:pt idx="25">
                  <c:v>33</c:v>
                </c:pt>
                <c:pt idx="26">
                  <c:v>35</c:v>
                </c:pt>
                <c:pt idx="27">
                  <c:v>33</c:v>
                </c:pt>
                <c:pt idx="28">
                  <c:v>38</c:v>
                </c:pt>
                <c:pt idx="29">
                  <c:v>25</c:v>
                </c:pt>
                <c:pt idx="30">
                  <c:v>22</c:v>
                </c:pt>
              </c:numCache>
            </c:numRef>
          </c:val>
          <c:smooth val="0"/>
        </c:ser>
        <c:ser>
          <c:idx val="2"/>
          <c:order val="2"/>
          <c:tx>
            <c:strRef>
              <c:f>Sheet1!$D$1</c:f>
              <c:strCache>
                <c:ptCount val="1"/>
                <c:pt idx="0">
                  <c:v>Unsure/NA</c:v>
                </c:pt>
              </c:strCache>
            </c:strRef>
          </c:tx>
          <c:spPr>
            <a:ln w="66675" cap="rnd">
              <a:solidFill>
                <a:srgbClr val="FFFF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Sheet1!$A$2:$A$32</c:f>
              <c:strCache>
                <c:ptCount val="31"/>
                <c:pt idx="0">
                  <c:v>F '00</c:v>
                </c:pt>
                <c:pt idx="1">
                  <c:v>S '01</c:v>
                </c:pt>
                <c:pt idx="2">
                  <c:v>F '01</c:v>
                </c:pt>
                <c:pt idx="3">
                  <c:v>S '02</c:v>
                </c:pt>
                <c:pt idx="4">
                  <c:v>F '02</c:v>
                </c:pt>
                <c:pt idx="5">
                  <c:v>S '03</c:v>
                </c:pt>
                <c:pt idx="6">
                  <c:v>F '03</c:v>
                </c:pt>
                <c:pt idx="7">
                  <c:v>S '04</c:v>
                </c:pt>
                <c:pt idx="8">
                  <c:v>F '04</c:v>
                </c:pt>
                <c:pt idx="9">
                  <c:v>S '05</c:v>
                </c:pt>
                <c:pt idx="10">
                  <c:v>F '05</c:v>
                </c:pt>
                <c:pt idx="11">
                  <c:v>S '06</c:v>
                </c:pt>
                <c:pt idx="12">
                  <c:v>F '06</c:v>
                </c:pt>
                <c:pt idx="13">
                  <c:v>S '07</c:v>
                </c:pt>
                <c:pt idx="14">
                  <c:v>F '07</c:v>
                </c:pt>
                <c:pt idx="15">
                  <c:v>S '08</c:v>
                </c:pt>
                <c:pt idx="16">
                  <c:v>F '08</c:v>
                </c:pt>
                <c:pt idx="17">
                  <c:v>S ‘09</c:v>
                </c:pt>
                <c:pt idx="18">
                  <c:v>F ‘09</c:v>
                </c:pt>
                <c:pt idx="19">
                  <c:v>S '10</c:v>
                </c:pt>
                <c:pt idx="20">
                  <c:v>F '10</c:v>
                </c:pt>
                <c:pt idx="21">
                  <c:v>S '11</c:v>
                </c:pt>
                <c:pt idx="22">
                  <c:v>F '11</c:v>
                </c:pt>
                <c:pt idx="23">
                  <c:v>S '12</c:v>
                </c:pt>
                <c:pt idx="24">
                  <c:v>F '12</c:v>
                </c:pt>
                <c:pt idx="25">
                  <c:v>S '13</c:v>
                </c:pt>
                <c:pt idx="26">
                  <c:v>F '13</c:v>
                </c:pt>
                <c:pt idx="27">
                  <c:v>S '14</c:v>
                </c:pt>
                <c:pt idx="28">
                  <c:v>F '14</c:v>
                </c:pt>
                <c:pt idx="29">
                  <c:v>S '15</c:v>
                </c:pt>
                <c:pt idx="30">
                  <c:v>F '15</c:v>
                </c:pt>
              </c:strCache>
            </c:strRef>
          </c:cat>
          <c:val>
            <c:numRef>
              <c:f>Sheet1!$D$2:$D$32</c:f>
              <c:numCache>
                <c:formatCode>General</c:formatCode>
                <c:ptCount val="31"/>
                <c:pt idx="0">
                  <c:v>20</c:v>
                </c:pt>
                <c:pt idx="1">
                  <c:v>23</c:v>
                </c:pt>
                <c:pt idx="2">
                  <c:v>15</c:v>
                </c:pt>
                <c:pt idx="3">
                  <c:v>14</c:v>
                </c:pt>
                <c:pt idx="4">
                  <c:v>18</c:v>
                </c:pt>
                <c:pt idx="5">
                  <c:v>13</c:v>
                </c:pt>
                <c:pt idx="6">
                  <c:v>15</c:v>
                </c:pt>
                <c:pt idx="7">
                  <c:v>12</c:v>
                </c:pt>
                <c:pt idx="8">
                  <c:v>19</c:v>
                </c:pt>
                <c:pt idx="9">
                  <c:v>18</c:v>
                </c:pt>
                <c:pt idx="10">
                  <c:v>16</c:v>
                </c:pt>
                <c:pt idx="11">
                  <c:v>18</c:v>
                </c:pt>
                <c:pt idx="12">
                  <c:v>20</c:v>
                </c:pt>
                <c:pt idx="13">
                  <c:v>21</c:v>
                </c:pt>
                <c:pt idx="14">
                  <c:v>16</c:v>
                </c:pt>
                <c:pt idx="15">
                  <c:v>17</c:v>
                </c:pt>
                <c:pt idx="16">
                  <c:v>17</c:v>
                </c:pt>
                <c:pt idx="17">
                  <c:v>25</c:v>
                </c:pt>
                <c:pt idx="18">
                  <c:v>21</c:v>
                </c:pt>
                <c:pt idx="19">
                  <c:v>20</c:v>
                </c:pt>
                <c:pt idx="20">
                  <c:v>23</c:v>
                </c:pt>
                <c:pt idx="21">
                  <c:v>22</c:v>
                </c:pt>
                <c:pt idx="22">
                  <c:v>22</c:v>
                </c:pt>
                <c:pt idx="23">
                  <c:v>16</c:v>
                </c:pt>
                <c:pt idx="24">
                  <c:v>14</c:v>
                </c:pt>
                <c:pt idx="25">
                  <c:v>18</c:v>
                </c:pt>
                <c:pt idx="26">
                  <c:v>16</c:v>
                </c:pt>
                <c:pt idx="27">
                  <c:v>17</c:v>
                </c:pt>
                <c:pt idx="28">
                  <c:v>13</c:v>
                </c:pt>
                <c:pt idx="29">
                  <c:v>17</c:v>
                </c:pt>
                <c:pt idx="30">
                  <c:v>27</c:v>
                </c:pt>
              </c:numCache>
            </c:numRef>
          </c:val>
          <c:smooth val="0"/>
        </c:ser>
        <c:dLbls>
          <c:showLegendKey val="0"/>
          <c:showVal val="0"/>
          <c:showCatName val="0"/>
          <c:showSerName val="0"/>
          <c:showPercent val="0"/>
          <c:showBubbleSize val="0"/>
        </c:dLbls>
        <c:smooth val="0"/>
        <c:axId val="395783728"/>
        <c:axId val="395784512"/>
      </c:lineChart>
      <c:catAx>
        <c:axId val="39578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784512"/>
        <c:crosses val="autoZero"/>
        <c:auto val="1"/>
        <c:lblAlgn val="ctr"/>
        <c:lblOffset val="100"/>
        <c:noMultiLvlLbl val="0"/>
      </c:catAx>
      <c:valAx>
        <c:axId val="395784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783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2"/>
          <c:order val="2"/>
          <c:tx>
            <c:strRef>
              <c:f>Sheet1!$D$1</c:f>
              <c:strCache>
                <c:ptCount val="1"/>
                <c:pt idx="0">
                  <c:v>Nation</c:v>
                </c:pt>
              </c:strCache>
            </c:strRef>
          </c:tx>
          <c:spPr>
            <a:ln w="63500">
              <a:solidFill>
                <a:srgbClr val="0070C0"/>
              </a:solidFill>
            </a:ln>
          </c:spPr>
          <c:marker>
            <c:symbol val="none"/>
          </c:marker>
          <c:dLbls>
            <c:spPr>
              <a:noFill/>
              <a:ln>
                <a:noFill/>
              </a:ln>
              <a:effectLst/>
            </c:spPr>
            <c:txPr>
              <a:bodyPr/>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Fall '12</c:v>
                </c:pt>
                <c:pt idx="1">
                  <c:v>Spring '13</c:v>
                </c:pt>
                <c:pt idx="2">
                  <c:v>Fall '13</c:v>
                </c:pt>
                <c:pt idx="3">
                  <c:v>Spring '14</c:v>
                </c:pt>
                <c:pt idx="4">
                  <c:v>Fall '14</c:v>
                </c:pt>
                <c:pt idx="5">
                  <c:v>Spring '15</c:v>
                </c:pt>
                <c:pt idx="6">
                  <c:v>Fall '15</c:v>
                </c:pt>
              </c:strCache>
            </c:strRef>
          </c:cat>
          <c:val>
            <c:numRef>
              <c:f>Sheet1!$D$2:$D$8</c:f>
              <c:numCache>
                <c:formatCode>General</c:formatCode>
                <c:ptCount val="7"/>
                <c:pt idx="0">
                  <c:v>36</c:v>
                </c:pt>
                <c:pt idx="1">
                  <c:v>24</c:v>
                </c:pt>
                <c:pt idx="2">
                  <c:v>10</c:v>
                </c:pt>
                <c:pt idx="3">
                  <c:v>27</c:v>
                </c:pt>
                <c:pt idx="4">
                  <c:v>23</c:v>
                </c:pt>
                <c:pt idx="5">
                  <c:v>27</c:v>
                </c:pt>
                <c:pt idx="6">
                  <c:v>21</c:v>
                </c:pt>
              </c:numCache>
            </c:numRef>
          </c:val>
          <c:smooth val="0"/>
        </c:ser>
        <c:ser>
          <c:idx val="1"/>
          <c:order val="1"/>
          <c:tx>
            <c:strRef>
              <c:f>Sheet1!$C$1</c:f>
              <c:strCache>
                <c:ptCount val="1"/>
                <c:pt idx="0">
                  <c:v>State</c:v>
                </c:pt>
              </c:strCache>
            </c:strRef>
          </c:tx>
          <c:spPr>
            <a:ln w="63500">
              <a:solidFill>
                <a:schemeClr val="accent6">
                  <a:lumMod val="75000"/>
                </a:schemeClr>
              </a:solidFill>
            </a:ln>
          </c:spPr>
          <c:marker>
            <c:symbol val="none"/>
          </c:marker>
          <c:dLbls>
            <c:spPr>
              <a:noFill/>
              <a:ln>
                <a:noFill/>
              </a:ln>
              <a:effectLst/>
            </c:spPr>
            <c:txPr>
              <a:bodyPr/>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Fall '12</c:v>
                </c:pt>
                <c:pt idx="1">
                  <c:v>Spring '13</c:v>
                </c:pt>
                <c:pt idx="2">
                  <c:v>Fall '13</c:v>
                </c:pt>
                <c:pt idx="3">
                  <c:v>Spring '14</c:v>
                </c:pt>
                <c:pt idx="4">
                  <c:v>Fall '14</c:v>
                </c:pt>
                <c:pt idx="5">
                  <c:v>Spring '15</c:v>
                </c:pt>
                <c:pt idx="6">
                  <c:v>Fall '15</c:v>
                </c:pt>
              </c:strCache>
            </c:strRef>
          </c:cat>
          <c:val>
            <c:numRef>
              <c:f>Sheet1!$C$2:$C$8</c:f>
              <c:numCache>
                <c:formatCode>General</c:formatCode>
                <c:ptCount val="7"/>
                <c:pt idx="0">
                  <c:v>36</c:v>
                </c:pt>
                <c:pt idx="1">
                  <c:v>35</c:v>
                </c:pt>
                <c:pt idx="2">
                  <c:v>35</c:v>
                </c:pt>
                <c:pt idx="3">
                  <c:v>31</c:v>
                </c:pt>
                <c:pt idx="4">
                  <c:v>27</c:v>
                </c:pt>
                <c:pt idx="5">
                  <c:v>47</c:v>
                </c:pt>
                <c:pt idx="6">
                  <c:v>51</c:v>
                </c:pt>
              </c:numCache>
            </c:numRef>
          </c:val>
          <c:smooth val="0"/>
        </c:ser>
        <c:ser>
          <c:idx val="0"/>
          <c:order val="0"/>
          <c:tx>
            <c:strRef>
              <c:f>Sheet1!$B$1</c:f>
              <c:strCache>
                <c:ptCount val="1"/>
                <c:pt idx="0">
                  <c:v>County</c:v>
                </c:pt>
              </c:strCache>
            </c:strRef>
          </c:tx>
          <c:spPr>
            <a:ln w="63500">
              <a:solidFill>
                <a:schemeClr val="accent3">
                  <a:lumMod val="75000"/>
                </a:schemeClr>
              </a:solidFill>
            </a:ln>
          </c:spPr>
          <c:marker>
            <c:symbol val="none"/>
          </c:marker>
          <c:dLbls>
            <c:spPr>
              <a:noFill/>
              <a:ln>
                <a:noFill/>
              </a:ln>
              <a:effectLst/>
            </c:spPr>
            <c:txPr>
              <a:bodyPr/>
              <a:lstStyle/>
              <a:p>
                <a:pPr>
                  <a:defRPr sz="20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Fall '12</c:v>
                </c:pt>
                <c:pt idx="1">
                  <c:v>Spring '13</c:v>
                </c:pt>
                <c:pt idx="2">
                  <c:v>Fall '13</c:v>
                </c:pt>
                <c:pt idx="3">
                  <c:v>Spring '14</c:v>
                </c:pt>
                <c:pt idx="4">
                  <c:v>Fall '14</c:v>
                </c:pt>
                <c:pt idx="5">
                  <c:v>Spring '15</c:v>
                </c:pt>
                <c:pt idx="6">
                  <c:v>Fall '15</c:v>
                </c:pt>
              </c:strCache>
            </c:strRef>
          </c:cat>
          <c:val>
            <c:numRef>
              <c:f>Sheet1!$B$2:$B$8</c:f>
              <c:numCache>
                <c:formatCode>General</c:formatCode>
                <c:ptCount val="7"/>
                <c:pt idx="0">
                  <c:v>50</c:v>
                </c:pt>
                <c:pt idx="1">
                  <c:v>49</c:v>
                </c:pt>
                <c:pt idx="2">
                  <c:v>50</c:v>
                </c:pt>
                <c:pt idx="3">
                  <c:v>50</c:v>
                </c:pt>
                <c:pt idx="4">
                  <c:v>49</c:v>
                </c:pt>
                <c:pt idx="5">
                  <c:v>58</c:v>
                </c:pt>
                <c:pt idx="6">
                  <c:v>51</c:v>
                </c:pt>
              </c:numCache>
            </c:numRef>
          </c:val>
          <c:smooth val="0"/>
        </c:ser>
        <c:dLbls>
          <c:showLegendKey val="0"/>
          <c:showVal val="0"/>
          <c:showCatName val="0"/>
          <c:showSerName val="0"/>
          <c:showPercent val="0"/>
          <c:showBubbleSize val="0"/>
        </c:dLbls>
        <c:smooth val="0"/>
        <c:axId val="395781768"/>
        <c:axId val="395783336"/>
      </c:lineChart>
      <c:catAx>
        <c:axId val="395781768"/>
        <c:scaling>
          <c:orientation val="minMax"/>
        </c:scaling>
        <c:delete val="0"/>
        <c:axPos val="b"/>
        <c:numFmt formatCode="General" sourceLinked="0"/>
        <c:majorTickMark val="out"/>
        <c:minorTickMark val="none"/>
        <c:tickLblPos val="nextTo"/>
        <c:txPr>
          <a:bodyPr/>
          <a:lstStyle/>
          <a:p>
            <a:pPr>
              <a:defRPr sz="1100" b="1"/>
            </a:pPr>
            <a:endParaRPr lang="en-US"/>
          </a:p>
        </c:txPr>
        <c:crossAx val="395783336"/>
        <c:crosses val="autoZero"/>
        <c:auto val="1"/>
        <c:lblAlgn val="ctr"/>
        <c:lblOffset val="100"/>
        <c:noMultiLvlLbl val="0"/>
      </c:catAx>
      <c:valAx>
        <c:axId val="395783336"/>
        <c:scaling>
          <c:orientation val="minMax"/>
        </c:scaling>
        <c:delete val="0"/>
        <c:axPos val="l"/>
        <c:majorGridlines/>
        <c:numFmt formatCode="General" sourceLinked="1"/>
        <c:majorTickMark val="out"/>
        <c:minorTickMark val="none"/>
        <c:tickLblPos val="nextTo"/>
        <c:crossAx val="395781768"/>
        <c:crosses val="autoZero"/>
        <c:crossBetween val="between"/>
      </c:valAx>
      <c:spPr>
        <a:solidFill>
          <a:srgbClr val="FFFFFF"/>
        </a:solidFill>
        <a:ln>
          <a:solidFill>
            <a:srgbClr val="000099"/>
          </a:solidFill>
        </a:ln>
      </c:spPr>
    </c:plotArea>
    <c:legend>
      <c:legendPos val="b"/>
      <c:layout/>
      <c:overlay val="0"/>
    </c:legend>
    <c:plotVisOnly val="1"/>
    <c:dispBlanksAs val="gap"/>
    <c:showDLblsOverMax val="0"/>
  </c:chart>
  <c:spPr>
    <a:noFill/>
    <a:ln>
      <a:solidFill>
        <a:schemeClr val="tx1"/>
      </a:solid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smtClean="0">
                <a:solidFill>
                  <a:sysClr val="windowText" lastClr="000000"/>
                </a:solidFill>
              </a:rPr>
              <a:t>County</a:t>
            </a:r>
            <a:r>
              <a:rPr lang="en-US" b="1" dirty="0">
                <a:solidFill>
                  <a:sysClr val="windowText" lastClr="000000"/>
                </a:solidFill>
              </a:rPr>
              <a:t>,</a:t>
            </a:r>
            <a:r>
              <a:rPr lang="en-US" b="1" baseline="0" dirty="0">
                <a:solidFill>
                  <a:sysClr val="windowText" lastClr="000000"/>
                </a:solidFill>
              </a:rPr>
              <a:t> State and Country - Economic Conditions </a:t>
            </a:r>
            <a:r>
              <a:rPr lang="en-US" b="1" baseline="0" dirty="0" err="1">
                <a:solidFill>
                  <a:sysClr val="windowText" lastClr="000000"/>
                </a:solidFill>
              </a:rPr>
              <a:t>Excellent+Good</a:t>
            </a:r>
            <a:r>
              <a:rPr lang="en-US" b="1" baseline="0" dirty="0">
                <a:solidFill>
                  <a:sysClr val="windowText" lastClr="000000"/>
                </a:solidFill>
              </a:rPr>
              <a:t> Spring 2009-Fall 2015</a:t>
            </a:r>
            <a:endParaRPr lang="en-US" b="1" dirty="0">
              <a:solidFill>
                <a:sysClr val="windowText" lastClr="000000"/>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6650051771051552E-2"/>
          <c:y val="0.15486655309483249"/>
          <c:w val="0.94653037636350501"/>
          <c:h val="0.76403904367150022"/>
        </c:manualLayout>
      </c:layout>
      <c:lineChart>
        <c:grouping val="standard"/>
        <c:varyColors val="0"/>
        <c:ser>
          <c:idx val="0"/>
          <c:order val="0"/>
          <c:tx>
            <c:strRef>
              <c:f>Sheet2!$L$105</c:f>
              <c:strCache>
                <c:ptCount val="1"/>
                <c:pt idx="0">
                  <c:v>County</c:v>
                </c:pt>
              </c:strCache>
            </c:strRef>
          </c:tx>
          <c:spPr>
            <a:ln w="63500" cap="rnd">
              <a:solidFill>
                <a:schemeClr val="accent3">
                  <a:lumMod val="7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Sheet2!$M$104:$Z$104</c:f>
              <c:strCache>
                <c:ptCount val="14"/>
                <c:pt idx="0">
                  <c:v>Sp '09</c:v>
                </c:pt>
                <c:pt idx="1">
                  <c:v>Fa '09</c:v>
                </c:pt>
                <c:pt idx="2">
                  <c:v>Sp '10</c:v>
                </c:pt>
                <c:pt idx="3">
                  <c:v>Fa '10</c:v>
                </c:pt>
                <c:pt idx="4">
                  <c:v>Sp '11</c:v>
                </c:pt>
                <c:pt idx="5">
                  <c:v>Fa ‘11</c:v>
                </c:pt>
                <c:pt idx="6">
                  <c:v>Sp '12</c:v>
                </c:pt>
                <c:pt idx="7">
                  <c:v>Fa '12</c:v>
                </c:pt>
                <c:pt idx="8">
                  <c:v>Sp '13</c:v>
                </c:pt>
                <c:pt idx="9">
                  <c:v>Fa '13</c:v>
                </c:pt>
                <c:pt idx="10">
                  <c:v>Sp '14</c:v>
                </c:pt>
                <c:pt idx="11">
                  <c:v>Fa '14</c:v>
                </c:pt>
                <c:pt idx="12">
                  <c:v>Sp ‘15</c:v>
                </c:pt>
                <c:pt idx="13">
                  <c:v>Fa '15</c:v>
                </c:pt>
              </c:strCache>
            </c:strRef>
          </c:cat>
          <c:val>
            <c:numRef>
              <c:f>Sheet2!$M$105:$Z$105</c:f>
              <c:numCache>
                <c:formatCode>General</c:formatCode>
                <c:ptCount val="14"/>
                <c:pt idx="0">
                  <c:v>46</c:v>
                </c:pt>
                <c:pt idx="1">
                  <c:v>48</c:v>
                </c:pt>
                <c:pt idx="2">
                  <c:v>44</c:v>
                </c:pt>
                <c:pt idx="3">
                  <c:v>45</c:v>
                </c:pt>
                <c:pt idx="4">
                  <c:v>49</c:v>
                </c:pt>
                <c:pt idx="5">
                  <c:v>48</c:v>
                </c:pt>
                <c:pt idx="6">
                  <c:v>51</c:v>
                </c:pt>
                <c:pt idx="7">
                  <c:v>48</c:v>
                </c:pt>
                <c:pt idx="8">
                  <c:v>49</c:v>
                </c:pt>
                <c:pt idx="9">
                  <c:v>53</c:v>
                </c:pt>
                <c:pt idx="10">
                  <c:v>50</c:v>
                </c:pt>
                <c:pt idx="11">
                  <c:v>44</c:v>
                </c:pt>
                <c:pt idx="12">
                  <c:v>57</c:v>
                </c:pt>
                <c:pt idx="13">
                  <c:v>64</c:v>
                </c:pt>
              </c:numCache>
            </c:numRef>
          </c:val>
          <c:smooth val="1"/>
        </c:ser>
        <c:ser>
          <c:idx val="1"/>
          <c:order val="1"/>
          <c:tx>
            <c:strRef>
              <c:f>Sheet2!$L$106</c:f>
              <c:strCache>
                <c:ptCount val="1"/>
                <c:pt idx="0">
                  <c:v>State</c:v>
                </c:pt>
              </c:strCache>
            </c:strRef>
          </c:tx>
          <c:spPr>
            <a:ln w="63500" cap="rnd">
              <a:solidFill>
                <a:srgbClr val="FFC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Sheet2!$M$104:$Z$104</c:f>
              <c:strCache>
                <c:ptCount val="14"/>
                <c:pt idx="0">
                  <c:v>Sp '09</c:v>
                </c:pt>
                <c:pt idx="1">
                  <c:v>Fa '09</c:v>
                </c:pt>
                <c:pt idx="2">
                  <c:v>Sp '10</c:v>
                </c:pt>
                <c:pt idx="3">
                  <c:v>Fa '10</c:v>
                </c:pt>
                <c:pt idx="4">
                  <c:v>Sp '11</c:v>
                </c:pt>
                <c:pt idx="5">
                  <c:v>Fa ‘11</c:v>
                </c:pt>
                <c:pt idx="6">
                  <c:v>Sp '12</c:v>
                </c:pt>
                <c:pt idx="7">
                  <c:v>Fa '12</c:v>
                </c:pt>
                <c:pt idx="8">
                  <c:v>Sp '13</c:v>
                </c:pt>
                <c:pt idx="9">
                  <c:v>Fa '13</c:v>
                </c:pt>
                <c:pt idx="10">
                  <c:v>Sp '14</c:v>
                </c:pt>
                <c:pt idx="11">
                  <c:v>Fa '14</c:v>
                </c:pt>
                <c:pt idx="12">
                  <c:v>Sp ‘15</c:v>
                </c:pt>
                <c:pt idx="13">
                  <c:v>Fa '15</c:v>
                </c:pt>
              </c:strCache>
            </c:strRef>
          </c:cat>
          <c:val>
            <c:numRef>
              <c:f>Sheet2!$M$106:$Z$106</c:f>
              <c:numCache>
                <c:formatCode>General</c:formatCode>
                <c:ptCount val="14"/>
                <c:pt idx="0">
                  <c:v>27</c:v>
                </c:pt>
                <c:pt idx="1">
                  <c:v>30</c:v>
                </c:pt>
                <c:pt idx="2">
                  <c:v>31</c:v>
                </c:pt>
                <c:pt idx="3">
                  <c:v>32</c:v>
                </c:pt>
                <c:pt idx="4">
                  <c:v>35</c:v>
                </c:pt>
                <c:pt idx="5">
                  <c:v>33</c:v>
                </c:pt>
                <c:pt idx="6">
                  <c:v>38</c:v>
                </c:pt>
                <c:pt idx="7">
                  <c:v>33</c:v>
                </c:pt>
                <c:pt idx="8">
                  <c:v>30</c:v>
                </c:pt>
                <c:pt idx="9">
                  <c:v>40</c:v>
                </c:pt>
                <c:pt idx="10">
                  <c:v>40</c:v>
                </c:pt>
                <c:pt idx="11">
                  <c:v>28</c:v>
                </c:pt>
                <c:pt idx="12">
                  <c:v>41</c:v>
                </c:pt>
                <c:pt idx="13">
                  <c:v>45</c:v>
                </c:pt>
              </c:numCache>
            </c:numRef>
          </c:val>
          <c:smooth val="1"/>
        </c:ser>
        <c:ser>
          <c:idx val="2"/>
          <c:order val="2"/>
          <c:tx>
            <c:strRef>
              <c:f>Sheet2!$L$107</c:f>
              <c:strCache>
                <c:ptCount val="1"/>
                <c:pt idx="0">
                  <c:v>Country</c:v>
                </c:pt>
              </c:strCache>
            </c:strRef>
          </c:tx>
          <c:spPr>
            <a:ln w="63500" cap="rnd">
              <a:solidFill>
                <a:srgbClr val="99CCFF">
                  <a:lumMod val="50000"/>
                </a:srgb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Sheet2!$M$104:$Z$104</c:f>
              <c:strCache>
                <c:ptCount val="14"/>
                <c:pt idx="0">
                  <c:v>Sp '09</c:v>
                </c:pt>
                <c:pt idx="1">
                  <c:v>Fa '09</c:v>
                </c:pt>
                <c:pt idx="2">
                  <c:v>Sp '10</c:v>
                </c:pt>
                <c:pt idx="3">
                  <c:v>Fa '10</c:v>
                </c:pt>
                <c:pt idx="4">
                  <c:v>Sp '11</c:v>
                </c:pt>
                <c:pt idx="5">
                  <c:v>Fa ‘11</c:v>
                </c:pt>
                <c:pt idx="6">
                  <c:v>Sp '12</c:v>
                </c:pt>
                <c:pt idx="7">
                  <c:v>Fa '12</c:v>
                </c:pt>
                <c:pt idx="8">
                  <c:v>Sp '13</c:v>
                </c:pt>
                <c:pt idx="9">
                  <c:v>Fa '13</c:v>
                </c:pt>
                <c:pt idx="10">
                  <c:v>Sp '14</c:v>
                </c:pt>
                <c:pt idx="11">
                  <c:v>Fa '14</c:v>
                </c:pt>
                <c:pt idx="12">
                  <c:v>Sp ‘15</c:v>
                </c:pt>
                <c:pt idx="13">
                  <c:v>Fa '15</c:v>
                </c:pt>
              </c:strCache>
            </c:strRef>
          </c:cat>
          <c:val>
            <c:numRef>
              <c:f>Sheet2!$M$107:$Z$107</c:f>
              <c:numCache>
                <c:formatCode>General</c:formatCode>
                <c:ptCount val="14"/>
                <c:pt idx="0">
                  <c:v>5</c:v>
                </c:pt>
                <c:pt idx="1">
                  <c:v>11</c:v>
                </c:pt>
                <c:pt idx="2">
                  <c:v>11</c:v>
                </c:pt>
                <c:pt idx="3">
                  <c:v>11</c:v>
                </c:pt>
                <c:pt idx="4">
                  <c:v>11</c:v>
                </c:pt>
                <c:pt idx="5">
                  <c:v>9</c:v>
                </c:pt>
                <c:pt idx="6">
                  <c:v>13</c:v>
                </c:pt>
                <c:pt idx="7">
                  <c:v>16</c:v>
                </c:pt>
                <c:pt idx="8">
                  <c:v>12</c:v>
                </c:pt>
                <c:pt idx="9">
                  <c:v>14</c:v>
                </c:pt>
                <c:pt idx="10">
                  <c:v>21</c:v>
                </c:pt>
                <c:pt idx="11">
                  <c:v>16</c:v>
                </c:pt>
                <c:pt idx="12">
                  <c:v>27</c:v>
                </c:pt>
                <c:pt idx="13">
                  <c:v>21</c:v>
                </c:pt>
              </c:numCache>
            </c:numRef>
          </c:val>
          <c:smooth val="1"/>
        </c:ser>
        <c:dLbls>
          <c:showLegendKey val="0"/>
          <c:showVal val="0"/>
          <c:showCatName val="0"/>
          <c:showSerName val="0"/>
          <c:showPercent val="0"/>
          <c:showBubbleSize val="0"/>
        </c:dLbls>
        <c:smooth val="0"/>
        <c:axId val="395782944"/>
        <c:axId val="395782552"/>
      </c:lineChart>
      <c:catAx>
        <c:axId val="39578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95782552"/>
        <c:crosses val="autoZero"/>
        <c:auto val="1"/>
        <c:lblAlgn val="ctr"/>
        <c:lblOffset val="100"/>
        <c:noMultiLvlLbl val="0"/>
      </c:catAx>
      <c:valAx>
        <c:axId val="395782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5782944"/>
        <c:crosses val="autoZero"/>
        <c:crossBetween val="between"/>
      </c:valAx>
      <c:spPr>
        <a:noFill/>
        <a:ln>
          <a:noFill/>
        </a:ln>
        <a:effectLst/>
      </c:spPr>
    </c:plotArea>
    <c:plotVisOnly val="1"/>
    <c:dispBlanksAs val="gap"/>
    <c:showDLblsOverMax val="0"/>
  </c:chart>
  <c:spPr>
    <a:solidFill>
      <a:srgbClr val="FFFFFF"/>
    </a:solidFill>
    <a:ln>
      <a:no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Economic Indicators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Taxes</c:v>
                </c:pt>
              </c:strCache>
            </c:strRef>
          </c:tx>
          <c:spPr>
            <a:ln w="635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Sheet1!$B$2:$B$16</c:f>
              <c:numCache>
                <c:formatCode>General</c:formatCode>
                <c:ptCount val="15"/>
                <c:pt idx="0">
                  <c:v>58</c:v>
                </c:pt>
                <c:pt idx="1">
                  <c:v>59</c:v>
                </c:pt>
                <c:pt idx="2">
                  <c:v>59</c:v>
                </c:pt>
                <c:pt idx="3">
                  <c:v>63</c:v>
                </c:pt>
                <c:pt idx="4">
                  <c:v>60</c:v>
                </c:pt>
                <c:pt idx="5">
                  <c:v>63</c:v>
                </c:pt>
                <c:pt idx="6">
                  <c:v>59</c:v>
                </c:pt>
                <c:pt idx="7">
                  <c:v>63</c:v>
                </c:pt>
                <c:pt idx="8">
                  <c:v>63</c:v>
                </c:pt>
                <c:pt idx="9">
                  <c:v>62</c:v>
                </c:pt>
                <c:pt idx="10">
                  <c:v>66</c:v>
                </c:pt>
                <c:pt idx="11">
                  <c:v>65</c:v>
                </c:pt>
                <c:pt idx="12">
                  <c:v>74</c:v>
                </c:pt>
                <c:pt idx="13">
                  <c:v>66</c:v>
                </c:pt>
                <c:pt idx="14">
                  <c:v>62</c:v>
                </c:pt>
              </c:numCache>
            </c:numRef>
          </c:val>
          <c:smooth val="1"/>
        </c:ser>
        <c:ser>
          <c:idx val="1"/>
          <c:order val="1"/>
          <c:tx>
            <c:strRef>
              <c:f>Sheet1!$C$1</c:f>
              <c:strCache>
                <c:ptCount val="1"/>
                <c:pt idx="0">
                  <c:v>Wages</c:v>
                </c:pt>
              </c:strCache>
            </c:strRef>
          </c:tx>
          <c:spPr>
            <a:ln w="635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Sheet1!$C$2:$C$16</c:f>
              <c:numCache>
                <c:formatCode>General</c:formatCode>
                <c:ptCount val="15"/>
                <c:pt idx="0">
                  <c:v>58</c:v>
                </c:pt>
                <c:pt idx="1">
                  <c:v>55</c:v>
                </c:pt>
                <c:pt idx="2">
                  <c:v>55</c:v>
                </c:pt>
                <c:pt idx="3">
                  <c:v>56</c:v>
                </c:pt>
                <c:pt idx="4">
                  <c:v>56</c:v>
                </c:pt>
                <c:pt idx="5">
                  <c:v>63</c:v>
                </c:pt>
                <c:pt idx="6">
                  <c:v>58</c:v>
                </c:pt>
                <c:pt idx="7">
                  <c:v>66</c:v>
                </c:pt>
                <c:pt idx="8">
                  <c:v>59</c:v>
                </c:pt>
                <c:pt idx="9">
                  <c:v>59</c:v>
                </c:pt>
                <c:pt idx="10">
                  <c:v>60</c:v>
                </c:pt>
                <c:pt idx="11">
                  <c:v>57</c:v>
                </c:pt>
                <c:pt idx="12">
                  <c:v>63</c:v>
                </c:pt>
                <c:pt idx="13">
                  <c:v>57</c:v>
                </c:pt>
                <c:pt idx="14">
                  <c:v>54</c:v>
                </c:pt>
              </c:numCache>
            </c:numRef>
          </c:val>
          <c:smooth val="1"/>
        </c:ser>
        <c:ser>
          <c:idx val="2"/>
          <c:order val="2"/>
          <c:tx>
            <c:strRef>
              <c:f>Sheet1!$D$1</c:f>
              <c:strCache>
                <c:ptCount val="1"/>
                <c:pt idx="0">
                  <c:v>Health care</c:v>
                </c:pt>
              </c:strCache>
            </c:strRef>
          </c:tx>
          <c:spPr>
            <a:ln w="63500" cap="rnd">
              <a:solidFill>
                <a:srgbClr val="FFC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Sheet1!$D$2:$D$16</c:f>
              <c:numCache>
                <c:formatCode>General</c:formatCode>
                <c:ptCount val="15"/>
                <c:pt idx="0">
                  <c:v>30</c:v>
                </c:pt>
                <c:pt idx="1">
                  <c:v>29</c:v>
                </c:pt>
                <c:pt idx="2">
                  <c:v>33</c:v>
                </c:pt>
                <c:pt idx="3">
                  <c:v>32</c:v>
                </c:pt>
                <c:pt idx="4">
                  <c:v>34</c:v>
                </c:pt>
                <c:pt idx="5">
                  <c:v>35</c:v>
                </c:pt>
                <c:pt idx="6">
                  <c:v>32</c:v>
                </c:pt>
                <c:pt idx="7">
                  <c:v>32</c:v>
                </c:pt>
                <c:pt idx="8">
                  <c:v>27</c:v>
                </c:pt>
                <c:pt idx="9">
                  <c:v>32</c:v>
                </c:pt>
                <c:pt idx="10">
                  <c:v>29</c:v>
                </c:pt>
                <c:pt idx="11">
                  <c:v>26</c:v>
                </c:pt>
                <c:pt idx="12">
                  <c:v>40</c:v>
                </c:pt>
                <c:pt idx="13">
                  <c:v>38</c:v>
                </c:pt>
                <c:pt idx="14">
                  <c:v>33</c:v>
                </c:pt>
              </c:numCache>
            </c:numRef>
          </c:val>
          <c:smooth val="1"/>
        </c:ser>
        <c:ser>
          <c:idx val="3"/>
          <c:order val="3"/>
          <c:tx>
            <c:strRef>
              <c:f>Sheet1!$E$1</c:f>
              <c:strCache>
                <c:ptCount val="1"/>
                <c:pt idx="0">
                  <c:v>Salary Inc.</c:v>
                </c:pt>
              </c:strCache>
            </c:strRef>
          </c:tx>
          <c:spPr>
            <a:ln w="63500" cap="rnd">
              <a:solidFill>
                <a:srgbClr val="92D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Sheet1!$E$2:$E$16</c:f>
              <c:numCache>
                <c:formatCode>General</c:formatCode>
                <c:ptCount val="15"/>
                <c:pt idx="6">
                  <c:v>26</c:v>
                </c:pt>
                <c:pt idx="7">
                  <c:v>35</c:v>
                </c:pt>
                <c:pt idx="8">
                  <c:v>31</c:v>
                </c:pt>
                <c:pt idx="9">
                  <c:v>34</c:v>
                </c:pt>
                <c:pt idx="10">
                  <c:v>27</c:v>
                </c:pt>
                <c:pt idx="11">
                  <c:v>36</c:v>
                </c:pt>
                <c:pt idx="12">
                  <c:v>33</c:v>
                </c:pt>
                <c:pt idx="13">
                  <c:v>37</c:v>
                </c:pt>
                <c:pt idx="14">
                  <c:v>34</c:v>
                </c:pt>
              </c:numCache>
            </c:numRef>
          </c:val>
          <c:smooth val="1"/>
        </c:ser>
        <c:ser>
          <c:idx val="4"/>
          <c:order val="4"/>
          <c:tx>
            <c:strRef>
              <c:f>Sheet1!$F$1</c:f>
              <c:strCache>
                <c:ptCount val="1"/>
                <c:pt idx="0">
                  <c:v>Unemply.</c:v>
                </c:pt>
              </c:strCache>
            </c:strRef>
          </c:tx>
          <c:spPr>
            <a:ln w="63500" cap="rnd">
              <a:solidFill>
                <a:schemeClr val="tx1">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Sheet1!$F$2:$F$16</c:f>
              <c:numCache>
                <c:formatCode>General</c:formatCode>
                <c:ptCount val="15"/>
                <c:pt idx="0">
                  <c:v>15</c:v>
                </c:pt>
                <c:pt idx="1">
                  <c:v>24</c:v>
                </c:pt>
                <c:pt idx="2">
                  <c:v>24</c:v>
                </c:pt>
                <c:pt idx="3">
                  <c:v>19</c:v>
                </c:pt>
                <c:pt idx="4">
                  <c:v>21</c:v>
                </c:pt>
                <c:pt idx="5">
                  <c:v>20</c:v>
                </c:pt>
                <c:pt idx="6">
                  <c:v>21</c:v>
                </c:pt>
                <c:pt idx="7">
                  <c:v>17</c:v>
                </c:pt>
                <c:pt idx="8">
                  <c:v>14</c:v>
                </c:pt>
                <c:pt idx="9">
                  <c:v>19</c:v>
                </c:pt>
                <c:pt idx="10">
                  <c:v>17</c:v>
                </c:pt>
                <c:pt idx="11">
                  <c:v>16</c:v>
                </c:pt>
                <c:pt idx="12">
                  <c:v>17</c:v>
                </c:pt>
                <c:pt idx="13">
                  <c:v>12</c:v>
                </c:pt>
                <c:pt idx="14">
                  <c:v>12</c:v>
                </c:pt>
              </c:numCache>
            </c:numRef>
          </c:val>
          <c:smooth val="1"/>
        </c:ser>
        <c:ser>
          <c:idx val="5"/>
          <c:order val="5"/>
          <c:tx>
            <c:strRef>
              <c:f>Sheet1!$G$1</c:f>
              <c:strCache>
                <c:ptCount val="1"/>
                <c:pt idx="0">
                  <c:v>BetterJob</c:v>
                </c:pt>
              </c:strCache>
            </c:strRef>
          </c:tx>
          <c:spPr>
            <a:ln w="63500" cap="rnd">
              <a:solidFill>
                <a:srgbClr val="00B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Sheet1!$G$2:$G$16</c:f>
              <c:numCache>
                <c:formatCode>General</c:formatCode>
                <c:ptCount val="15"/>
                <c:pt idx="6">
                  <c:v>14</c:v>
                </c:pt>
                <c:pt idx="7">
                  <c:v>16</c:v>
                </c:pt>
                <c:pt idx="8">
                  <c:v>11</c:v>
                </c:pt>
                <c:pt idx="9">
                  <c:v>14</c:v>
                </c:pt>
                <c:pt idx="10">
                  <c:v>16</c:v>
                </c:pt>
                <c:pt idx="11">
                  <c:v>14</c:v>
                </c:pt>
                <c:pt idx="12">
                  <c:v>12</c:v>
                </c:pt>
                <c:pt idx="13">
                  <c:v>11</c:v>
                </c:pt>
                <c:pt idx="14">
                  <c:v>13</c:v>
                </c:pt>
              </c:numCache>
            </c:numRef>
          </c:val>
          <c:smooth val="1"/>
        </c:ser>
        <c:ser>
          <c:idx val="6"/>
          <c:order val="6"/>
          <c:tx>
            <c:strRef>
              <c:f>Sheet1!$H$1</c:f>
              <c:strCache>
                <c:ptCount val="1"/>
                <c:pt idx="0">
                  <c:v>Food</c:v>
                </c:pt>
              </c:strCache>
            </c:strRef>
          </c:tx>
          <c:spPr>
            <a:ln w="63500" cap="rnd">
              <a:solidFill>
                <a:srgbClr val="93D6F7"/>
              </a:solidFill>
              <a:round/>
            </a:ln>
            <a:effectLst/>
          </c:spPr>
          <c:marker>
            <c:symbol val="none"/>
          </c:marker>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Sheet1!$H$2:$H$16</c:f>
              <c:numCache>
                <c:formatCode>General</c:formatCode>
                <c:ptCount val="15"/>
                <c:pt idx="12">
                  <c:v>33</c:v>
                </c:pt>
                <c:pt idx="13">
                  <c:v>31</c:v>
                </c:pt>
                <c:pt idx="14">
                  <c:v>28</c:v>
                </c:pt>
              </c:numCache>
            </c:numRef>
          </c:val>
          <c:smooth val="0"/>
        </c:ser>
        <c:ser>
          <c:idx val="7"/>
          <c:order val="7"/>
          <c:tx>
            <c:strRef>
              <c:f>Sheet1!$I$1</c:f>
              <c:strCache>
                <c:ptCount val="1"/>
                <c:pt idx="0">
                  <c:v>Education</c:v>
                </c:pt>
              </c:strCache>
            </c:strRef>
          </c:tx>
          <c:spPr>
            <a:ln w="63500" cap="rnd">
              <a:solidFill>
                <a:schemeClr val="accent4">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F '08</c:v>
                </c:pt>
                <c:pt idx="1">
                  <c:v>S '09</c:v>
                </c:pt>
                <c:pt idx="2">
                  <c:v>F '09</c:v>
                </c:pt>
                <c:pt idx="3">
                  <c:v>S '10</c:v>
                </c:pt>
                <c:pt idx="4">
                  <c:v>F '10</c:v>
                </c:pt>
                <c:pt idx="5">
                  <c:v>S '11</c:v>
                </c:pt>
                <c:pt idx="6">
                  <c:v>F '11</c:v>
                </c:pt>
                <c:pt idx="7">
                  <c:v>S '12</c:v>
                </c:pt>
                <c:pt idx="8">
                  <c:v>F '12</c:v>
                </c:pt>
                <c:pt idx="9">
                  <c:v>S '13</c:v>
                </c:pt>
                <c:pt idx="10">
                  <c:v>F '13</c:v>
                </c:pt>
                <c:pt idx="11">
                  <c:v>S '14</c:v>
                </c:pt>
                <c:pt idx="12">
                  <c:v>F '14</c:v>
                </c:pt>
                <c:pt idx="13">
                  <c:v>S '15</c:v>
                </c:pt>
                <c:pt idx="14">
                  <c:v>F '15</c:v>
                </c:pt>
              </c:strCache>
            </c:strRef>
          </c:cat>
          <c:val>
            <c:numRef>
              <c:f>Sheet1!$I$2:$I$16</c:f>
              <c:numCache>
                <c:formatCode>General</c:formatCode>
                <c:ptCount val="15"/>
                <c:pt idx="12">
                  <c:v>45</c:v>
                </c:pt>
                <c:pt idx="13">
                  <c:v>41</c:v>
                </c:pt>
                <c:pt idx="14">
                  <c:v>39</c:v>
                </c:pt>
              </c:numCache>
            </c:numRef>
          </c:val>
          <c:smooth val="1"/>
        </c:ser>
        <c:dLbls>
          <c:showLegendKey val="0"/>
          <c:showVal val="0"/>
          <c:showCatName val="0"/>
          <c:showSerName val="0"/>
          <c:showPercent val="0"/>
          <c:showBubbleSize val="0"/>
        </c:dLbls>
        <c:smooth val="0"/>
        <c:axId val="397203432"/>
        <c:axId val="397208136"/>
      </c:lineChart>
      <c:catAx>
        <c:axId val="397203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208136"/>
        <c:crosses val="autoZero"/>
        <c:auto val="1"/>
        <c:lblAlgn val="ctr"/>
        <c:lblOffset val="100"/>
        <c:noMultiLvlLbl val="0"/>
      </c:catAx>
      <c:valAx>
        <c:axId val="397208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7203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	</a:t>
            </a:r>
            <a:r>
              <a:rPr lang="en-US" b="1" baseline="0" dirty="0" smtClean="0"/>
              <a:t>Four </a:t>
            </a:r>
            <a:r>
              <a:rPr lang="en-US" b="1" baseline="0" dirty="0"/>
              <a:t>Economic Indicators Better Minus Worse</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Sheet1!$I$3</c:f>
              <c:strCache>
                <c:ptCount val="1"/>
                <c:pt idx="0">
                  <c:v>F11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Sheet1!$I$4:$I$7</c:f>
              <c:numCache>
                <c:formatCode>General</c:formatCode>
                <c:ptCount val="4"/>
                <c:pt idx="0">
                  <c:v>-3</c:v>
                </c:pt>
                <c:pt idx="1">
                  <c:v>-9</c:v>
                </c:pt>
                <c:pt idx="2">
                  <c:v>-43</c:v>
                </c:pt>
                <c:pt idx="3">
                  <c:v>-2</c:v>
                </c:pt>
              </c:numCache>
            </c:numRef>
          </c:val>
        </c:ser>
        <c:ser>
          <c:idx val="1"/>
          <c:order val="1"/>
          <c:tx>
            <c:strRef>
              <c:f>Sheet1!$J$3</c:f>
              <c:strCache>
                <c:ptCount val="1"/>
                <c:pt idx="0">
                  <c:v>S12</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Sheet1!$J$4:$J$7</c:f>
              <c:numCache>
                <c:formatCode>General</c:formatCode>
                <c:ptCount val="4"/>
                <c:pt idx="0">
                  <c:v>22</c:v>
                </c:pt>
                <c:pt idx="1">
                  <c:v>9</c:v>
                </c:pt>
                <c:pt idx="2">
                  <c:v>-46</c:v>
                </c:pt>
                <c:pt idx="3">
                  <c:v>6</c:v>
                </c:pt>
              </c:numCache>
            </c:numRef>
          </c:val>
        </c:ser>
        <c:ser>
          <c:idx val="2"/>
          <c:order val="2"/>
          <c:tx>
            <c:strRef>
              <c:f>Sheet1!$K$3</c:f>
              <c:strCache>
                <c:ptCount val="1"/>
                <c:pt idx="0">
                  <c:v>F12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Sheet1!$K$4:$K$7</c:f>
              <c:numCache>
                <c:formatCode>General</c:formatCode>
                <c:ptCount val="4"/>
                <c:pt idx="0">
                  <c:v>26</c:v>
                </c:pt>
                <c:pt idx="1">
                  <c:v>22</c:v>
                </c:pt>
                <c:pt idx="2">
                  <c:v>-38</c:v>
                </c:pt>
                <c:pt idx="3">
                  <c:v>14</c:v>
                </c:pt>
              </c:numCache>
            </c:numRef>
          </c:val>
        </c:ser>
        <c:ser>
          <c:idx val="3"/>
          <c:order val="3"/>
          <c:tx>
            <c:strRef>
              <c:f>Sheet1!$L$3</c:f>
              <c:strCache>
                <c:ptCount val="1"/>
                <c:pt idx="0">
                  <c:v>S13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Sheet1!$L$4:$L$7</c:f>
              <c:numCache>
                <c:formatCode>General</c:formatCode>
                <c:ptCount val="4"/>
                <c:pt idx="0">
                  <c:v>7</c:v>
                </c:pt>
                <c:pt idx="1">
                  <c:v>-13</c:v>
                </c:pt>
                <c:pt idx="2">
                  <c:v>-43</c:v>
                </c:pt>
                <c:pt idx="3">
                  <c:v>23</c:v>
                </c:pt>
              </c:numCache>
            </c:numRef>
          </c:val>
        </c:ser>
        <c:ser>
          <c:idx val="4"/>
          <c:order val="4"/>
          <c:tx>
            <c:strRef>
              <c:f>Sheet1!$M$3</c:f>
              <c:strCache>
                <c:ptCount val="1"/>
                <c:pt idx="0">
                  <c:v>F13</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Sheet1!$M$4:$M$7</c:f>
              <c:numCache>
                <c:formatCode>General</c:formatCode>
                <c:ptCount val="4"/>
                <c:pt idx="0">
                  <c:v>1</c:v>
                </c:pt>
                <c:pt idx="1">
                  <c:v>-17</c:v>
                </c:pt>
                <c:pt idx="2">
                  <c:v>-52</c:v>
                </c:pt>
                <c:pt idx="3">
                  <c:v>3</c:v>
                </c:pt>
              </c:numCache>
            </c:numRef>
          </c:val>
        </c:ser>
        <c:ser>
          <c:idx val="5"/>
          <c:order val="5"/>
          <c:tx>
            <c:strRef>
              <c:f>Sheet1!$N$3</c:f>
              <c:strCache>
                <c:ptCount val="1"/>
                <c:pt idx="0">
                  <c:v>S14</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Sheet1!$N$4:$N$7</c:f>
              <c:numCache>
                <c:formatCode>General</c:formatCode>
                <c:ptCount val="4"/>
                <c:pt idx="0">
                  <c:v>15</c:v>
                </c:pt>
                <c:pt idx="1">
                  <c:v>5</c:v>
                </c:pt>
                <c:pt idx="2">
                  <c:v>-42</c:v>
                </c:pt>
                <c:pt idx="3">
                  <c:v>12</c:v>
                </c:pt>
              </c:numCache>
            </c:numRef>
          </c:val>
        </c:ser>
        <c:ser>
          <c:idx val="6"/>
          <c:order val="6"/>
          <c:tx>
            <c:strRef>
              <c:f>Sheet1!$O$3</c:f>
              <c:strCache>
                <c:ptCount val="1"/>
                <c:pt idx="0">
                  <c:v>F14</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Sheet1!$O$4:$O$7</c:f>
              <c:numCache>
                <c:formatCode>General</c:formatCode>
                <c:ptCount val="4"/>
                <c:pt idx="0">
                  <c:v>11</c:v>
                </c:pt>
                <c:pt idx="1">
                  <c:v>8</c:v>
                </c:pt>
                <c:pt idx="2">
                  <c:v>-38</c:v>
                </c:pt>
                <c:pt idx="3">
                  <c:v>7</c:v>
                </c:pt>
              </c:numCache>
            </c:numRef>
          </c:val>
        </c:ser>
        <c:ser>
          <c:idx val="7"/>
          <c:order val="7"/>
          <c:tx>
            <c:strRef>
              <c:f>Sheet1!$P$3</c:f>
              <c:strCache>
                <c:ptCount val="1"/>
                <c:pt idx="0">
                  <c:v>S15</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Sheet1!$P$4:$P$7</c:f>
              <c:numCache>
                <c:formatCode>General</c:formatCode>
                <c:ptCount val="4"/>
                <c:pt idx="0">
                  <c:v>29</c:v>
                </c:pt>
                <c:pt idx="1">
                  <c:v>21</c:v>
                </c:pt>
                <c:pt idx="2">
                  <c:v>-26</c:v>
                </c:pt>
                <c:pt idx="3">
                  <c:v>12</c:v>
                </c:pt>
              </c:numCache>
            </c:numRef>
          </c:val>
        </c:ser>
        <c:ser>
          <c:idx val="8"/>
          <c:order val="8"/>
          <c:tx>
            <c:strRef>
              <c:f>Sheet1!$Q$3</c:f>
              <c:strCache>
                <c:ptCount val="1"/>
                <c:pt idx="0">
                  <c:v>F15</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Sheet1!$H$4:$H$7</c:f>
              <c:strCache>
                <c:ptCount val="4"/>
                <c:pt idx="0">
                  <c:v>Growth</c:v>
                </c:pt>
                <c:pt idx="1">
                  <c:v>Unemployment</c:v>
                </c:pt>
                <c:pt idx="2">
                  <c:v>Inflation</c:v>
                </c:pt>
                <c:pt idx="3">
                  <c:v>Personal Sit.</c:v>
                </c:pt>
              </c:strCache>
            </c:strRef>
          </c:cat>
          <c:val>
            <c:numRef>
              <c:f>Sheet1!$Q$4:$Q$7</c:f>
              <c:numCache>
                <c:formatCode>General</c:formatCode>
                <c:ptCount val="4"/>
                <c:pt idx="0">
                  <c:v>16</c:v>
                </c:pt>
                <c:pt idx="1">
                  <c:v>10</c:v>
                </c:pt>
                <c:pt idx="2">
                  <c:v>-34</c:v>
                </c:pt>
                <c:pt idx="3">
                  <c:v>9</c:v>
                </c:pt>
              </c:numCache>
            </c:numRef>
          </c:val>
        </c:ser>
        <c:dLbls>
          <c:showLegendKey val="0"/>
          <c:showVal val="0"/>
          <c:showCatName val="0"/>
          <c:showSerName val="0"/>
          <c:showPercent val="0"/>
          <c:showBubbleSize val="0"/>
        </c:dLbls>
        <c:gapWidth val="219"/>
        <c:overlap val="-27"/>
        <c:axId val="282785160"/>
        <c:axId val="282779280"/>
      </c:barChart>
      <c:catAx>
        <c:axId val="282785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779280"/>
        <c:crosses val="autoZero"/>
        <c:auto val="1"/>
        <c:lblAlgn val="ctr"/>
        <c:lblOffset val="100"/>
        <c:noMultiLvlLbl val="0"/>
      </c:catAx>
      <c:valAx>
        <c:axId val="282779280"/>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7851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a:t>Public Policy and Partisanship</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Sheet1!$C$19</c:f>
              <c:strCache>
                <c:ptCount val="1"/>
                <c:pt idx="0">
                  <c:v>Democrat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Sheet1!$B$20:$B$26</c:f>
              <c:strCache>
                <c:ptCount val="7"/>
                <c:pt idx="0">
                  <c:v>Planting, processing and sale of medical marijuana: agree with restrictions (rather than total prohibition)</c:v>
                </c:pt>
                <c:pt idx="1">
                  <c:v>Anne Arundel County and Annapolis are reviewing ways to combine government services. Do you agree or disagree with these efforts? </c:v>
                </c:pt>
                <c:pt idx="2">
                  <c:v>Do you agree or disagree with the idea that the federal government establish a cap on carbon emissions, auction carbon permits to energy companies, and return all auction proceeds to citizens as a dividend?</c:v>
                </c:pt>
                <c:pt idx="3">
                  <c:v>County teachers and the Board of Education are at impasse over contract talks. Teachers believe that they should be awarded salary increases even if it means cuts in other areas of school spending. Do you agree or disagree with the teachers?</c:v>
                </c:pt>
                <c:pt idx="4">
                  <c:v>Currently the County imposes no limits over the location of group homes for unrelated individuals with health concerns. Some have advocated restrictions on group homes’ locations. Do you agree or disagree?</c:v>
                </c:pt>
                <c:pt idx="5">
                  <c:v>County Executive Steve Schuh has favored high schools with 1200 students; the Board of Education commissioned a study which recommended 1600 as the target high school size. Do you agree or disagree with the Board’s larger size?</c:v>
                </c:pt>
                <c:pt idx="6">
                  <c:v>Do you agree or disagree that Annapolis is doing enough to deal with flooding due to storm surges and sea level rise?</c:v>
                </c:pt>
              </c:strCache>
            </c:strRef>
          </c:cat>
          <c:val>
            <c:numRef>
              <c:f>Sheet1!$C$20:$C$26</c:f>
              <c:numCache>
                <c:formatCode>General</c:formatCode>
                <c:ptCount val="7"/>
                <c:pt idx="0">
                  <c:v>84</c:v>
                </c:pt>
                <c:pt idx="1">
                  <c:v>77</c:v>
                </c:pt>
                <c:pt idx="2">
                  <c:v>64</c:v>
                </c:pt>
                <c:pt idx="3">
                  <c:v>56</c:v>
                </c:pt>
                <c:pt idx="4">
                  <c:v>38</c:v>
                </c:pt>
                <c:pt idx="5">
                  <c:v>28</c:v>
                </c:pt>
                <c:pt idx="6">
                  <c:v>28</c:v>
                </c:pt>
              </c:numCache>
            </c:numRef>
          </c:val>
        </c:ser>
        <c:ser>
          <c:idx val="1"/>
          <c:order val="1"/>
          <c:tx>
            <c:strRef>
              <c:f>Sheet1!$D$19</c:f>
              <c:strCache>
                <c:ptCount val="1"/>
                <c:pt idx="0">
                  <c:v>Republican</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Sheet1!$B$20:$B$26</c:f>
              <c:strCache>
                <c:ptCount val="7"/>
                <c:pt idx="0">
                  <c:v>Planting, processing and sale of medical marijuana: agree with restrictions (rather than total prohibition)</c:v>
                </c:pt>
                <c:pt idx="1">
                  <c:v>Anne Arundel County and Annapolis are reviewing ways to combine government services. Do you agree or disagree with these efforts? </c:v>
                </c:pt>
                <c:pt idx="2">
                  <c:v>Do you agree or disagree with the idea that the federal government establish a cap on carbon emissions, auction carbon permits to energy companies, and return all auction proceeds to citizens as a dividend?</c:v>
                </c:pt>
                <c:pt idx="3">
                  <c:v>County teachers and the Board of Education are at impasse over contract talks. Teachers believe that they should be awarded salary increases even if it means cuts in other areas of school spending. Do you agree or disagree with the teachers?</c:v>
                </c:pt>
                <c:pt idx="4">
                  <c:v>Currently the County imposes no limits over the location of group homes for unrelated individuals with health concerns. Some have advocated restrictions on group homes’ locations. Do you agree or disagree?</c:v>
                </c:pt>
                <c:pt idx="5">
                  <c:v>County Executive Steve Schuh has favored high schools with 1200 students; the Board of Education commissioned a study which recommended 1600 as the target high school size. Do you agree or disagree with the Board’s larger size?</c:v>
                </c:pt>
                <c:pt idx="6">
                  <c:v>Do you agree or disagree that Annapolis is doing enough to deal with flooding due to storm surges and sea level rise?</c:v>
                </c:pt>
              </c:strCache>
            </c:strRef>
          </c:cat>
          <c:val>
            <c:numRef>
              <c:f>Sheet1!$D$20:$D$26</c:f>
              <c:numCache>
                <c:formatCode>General</c:formatCode>
                <c:ptCount val="7"/>
                <c:pt idx="0">
                  <c:v>54</c:v>
                </c:pt>
                <c:pt idx="1">
                  <c:v>73</c:v>
                </c:pt>
                <c:pt idx="2">
                  <c:v>43</c:v>
                </c:pt>
                <c:pt idx="3">
                  <c:v>51</c:v>
                </c:pt>
                <c:pt idx="4">
                  <c:v>60</c:v>
                </c:pt>
                <c:pt idx="5">
                  <c:v>25</c:v>
                </c:pt>
                <c:pt idx="6">
                  <c:v>38</c:v>
                </c:pt>
              </c:numCache>
            </c:numRef>
          </c:val>
        </c:ser>
        <c:ser>
          <c:idx val="2"/>
          <c:order val="2"/>
          <c:tx>
            <c:strRef>
              <c:f>Sheet1!$E$19</c:f>
              <c:strCache>
                <c:ptCount val="1"/>
                <c:pt idx="0">
                  <c:v>Unaffiliated</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Sheet1!$B$20:$B$26</c:f>
              <c:strCache>
                <c:ptCount val="7"/>
                <c:pt idx="0">
                  <c:v>Planting, processing and sale of medical marijuana: agree with restrictions (rather than total prohibition)</c:v>
                </c:pt>
                <c:pt idx="1">
                  <c:v>Anne Arundel County and Annapolis are reviewing ways to combine government services. Do you agree or disagree with these efforts? </c:v>
                </c:pt>
                <c:pt idx="2">
                  <c:v>Do you agree or disagree with the idea that the federal government establish a cap on carbon emissions, auction carbon permits to energy companies, and return all auction proceeds to citizens as a dividend?</c:v>
                </c:pt>
                <c:pt idx="3">
                  <c:v>County teachers and the Board of Education are at impasse over contract talks. Teachers believe that they should be awarded salary increases even if it means cuts in other areas of school spending. Do you agree or disagree with the teachers?</c:v>
                </c:pt>
                <c:pt idx="4">
                  <c:v>Currently the County imposes no limits over the location of group homes for unrelated individuals with health concerns. Some have advocated restrictions on group homes’ locations. Do you agree or disagree?</c:v>
                </c:pt>
                <c:pt idx="5">
                  <c:v>County Executive Steve Schuh has favored high schools with 1200 students; the Board of Education commissioned a study which recommended 1600 as the target high school size. Do you agree or disagree with the Board’s larger size?</c:v>
                </c:pt>
                <c:pt idx="6">
                  <c:v>Do you agree or disagree that Annapolis is doing enough to deal with flooding due to storm surges and sea level rise?</c:v>
                </c:pt>
              </c:strCache>
            </c:strRef>
          </c:cat>
          <c:val>
            <c:numRef>
              <c:f>Sheet1!$E$20:$E$26</c:f>
              <c:numCache>
                <c:formatCode>General</c:formatCode>
                <c:ptCount val="7"/>
                <c:pt idx="0">
                  <c:v>75</c:v>
                </c:pt>
                <c:pt idx="1">
                  <c:v>73</c:v>
                </c:pt>
                <c:pt idx="2">
                  <c:v>56</c:v>
                </c:pt>
                <c:pt idx="3">
                  <c:v>52</c:v>
                </c:pt>
                <c:pt idx="4">
                  <c:v>40</c:v>
                </c:pt>
                <c:pt idx="5">
                  <c:v>25</c:v>
                </c:pt>
                <c:pt idx="6">
                  <c:v>31</c:v>
                </c:pt>
              </c:numCache>
            </c:numRef>
          </c:val>
        </c:ser>
        <c:dLbls>
          <c:showLegendKey val="0"/>
          <c:showVal val="0"/>
          <c:showCatName val="0"/>
          <c:showSerName val="0"/>
          <c:showPercent val="0"/>
          <c:showBubbleSize val="0"/>
        </c:dLbls>
        <c:gapWidth val="219"/>
        <c:overlap val="-27"/>
        <c:axId val="282778496"/>
        <c:axId val="282780064"/>
      </c:barChart>
      <c:catAx>
        <c:axId val="282778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10" b="0" i="0" u="none" strike="noStrike" kern="1200" baseline="0">
                <a:solidFill>
                  <a:schemeClr val="tx1"/>
                </a:solidFill>
                <a:latin typeface="+mn-lt"/>
                <a:ea typeface="+mn-ea"/>
                <a:cs typeface="+mn-cs"/>
              </a:defRPr>
            </a:pPr>
            <a:endParaRPr lang="en-US"/>
          </a:p>
        </c:txPr>
        <c:crossAx val="282780064"/>
        <c:crosses val="autoZero"/>
        <c:auto val="1"/>
        <c:lblAlgn val="ctr"/>
        <c:lblOffset val="100"/>
        <c:noMultiLvlLbl val="0"/>
      </c:catAx>
      <c:valAx>
        <c:axId val="282780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77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1">
        <a:tint val="40000"/>
      </a:schemeClr>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County dealing with Challenges: Party Percentages saying Better or Same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Sheet1!$C$29</c:f>
              <c:strCache>
                <c:ptCount val="1"/>
                <c:pt idx="0">
                  <c:v>Democrat</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Sheet1!$B$30:$B$37</c:f>
              <c:strCache>
                <c:ptCount val="8"/>
                <c:pt idx="0">
                  <c:v>Keeping taxes low</c:v>
                </c:pt>
                <c:pt idx="1">
                  <c:v>Controlling crime</c:v>
                </c:pt>
                <c:pt idx="2">
                  <c:v>Improving the local economy</c:v>
                </c:pt>
                <c:pt idx="3">
                  <c:v>Improving the overall quality of life in our County</c:v>
                </c:pt>
                <c:pt idx="4">
                  <c:v>Improving the water quality of the Bay</c:v>
                </c:pt>
                <c:pt idx="5">
                  <c:v>Planning growth and development</c:v>
                </c:pt>
                <c:pt idx="6">
                  <c:v>Reducing the backlog in school maintenance and repair</c:v>
                </c:pt>
                <c:pt idx="7">
                  <c:v>Reducing poverty and homelessness</c:v>
                </c:pt>
              </c:strCache>
            </c:strRef>
          </c:cat>
          <c:val>
            <c:numRef>
              <c:f>Sheet1!$C$30:$C$37</c:f>
              <c:numCache>
                <c:formatCode>General</c:formatCode>
                <c:ptCount val="8"/>
                <c:pt idx="0">
                  <c:v>69</c:v>
                </c:pt>
                <c:pt idx="1">
                  <c:v>64</c:v>
                </c:pt>
                <c:pt idx="2">
                  <c:v>90</c:v>
                </c:pt>
                <c:pt idx="3">
                  <c:v>83</c:v>
                </c:pt>
                <c:pt idx="4">
                  <c:v>74</c:v>
                </c:pt>
                <c:pt idx="5">
                  <c:v>58</c:v>
                </c:pt>
                <c:pt idx="6">
                  <c:v>48</c:v>
                </c:pt>
                <c:pt idx="7">
                  <c:v>53</c:v>
                </c:pt>
              </c:numCache>
            </c:numRef>
          </c:val>
        </c:ser>
        <c:ser>
          <c:idx val="1"/>
          <c:order val="1"/>
          <c:tx>
            <c:strRef>
              <c:f>Sheet1!$D$29</c:f>
              <c:strCache>
                <c:ptCount val="1"/>
                <c:pt idx="0">
                  <c:v>Republican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Sheet1!$B$30:$B$37</c:f>
              <c:strCache>
                <c:ptCount val="8"/>
                <c:pt idx="0">
                  <c:v>Keeping taxes low</c:v>
                </c:pt>
                <c:pt idx="1">
                  <c:v>Controlling crime</c:v>
                </c:pt>
                <c:pt idx="2">
                  <c:v>Improving the local economy</c:v>
                </c:pt>
                <c:pt idx="3">
                  <c:v>Improving the overall quality of life in our County</c:v>
                </c:pt>
                <c:pt idx="4">
                  <c:v>Improving the water quality of the Bay</c:v>
                </c:pt>
                <c:pt idx="5">
                  <c:v>Planning growth and development</c:v>
                </c:pt>
                <c:pt idx="6">
                  <c:v>Reducing the backlog in school maintenance and repair</c:v>
                </c:pt>
                <c:pt idx="7">
                  <c:v>Reducing poverty and homelessness</c:v>
                </c:pt>
              </c:strCache>
            </c:strRef>
          </c:cat>
          <c:val>
            <c:numRef>
              <c:f>Sheet1!$D$30:$D$37</c:f>
              <c:numCache>
                <c:formatCode>General</c:formatCode>
                <c:ptCount val="8"/>
                <c:pt idx="0">
                  <c:v>68</c:v>
                </c:pt>
                <c:pt idx="1">
                  <c:v>63</c:v>
                </c:pt>
                <c:pt idx="2">
                  <c:v>90</c:v>
                </c:pt>
                <c:pt idx="3">
                  <c:v>85</c:v>
                </c:pt>
                <c:pt idx="4">
                  <c:v>82</c:v>
                </c:pt>
                <c:pt idx="5">
                  <c:v>65</c:v>
                </c:pt>
                <c:pt idx="6">
                  <c:v>65</c:v>
                </c:pt>
                <c:pt idx="7">
                  <c:v>75</c:v>
                </c:pt>
              </c:numCache>
            </c:numRef>
          </c:val>
        </c:ser>
        <c:ser>
          <c:idx val="2"/>
          <c:order val="2"/>
          <c:tx>
            <c:strRef>
              <c:f>Sheet1!$E$29</c:f>
              <c:strCache>
                <c:ptCount val="1"/>
                <c:pt idx="0">
                  <c:v>Unaffiliated</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Sheet1!$B$30:$B$37</c:f>
              <c:strCache>
                <c:ptCount val="8"/>
                <c:pt idx="0">
                  <c:v>Keeping taxes low</c:v>
                </c:pt>
                <c:pt idx="1">
                  <c:v>Controlling crime</c:v>
                </c:pt>
                <c:pt idx="2">
                  <c:v>Improving the local economy</c:v>
                </c:pt>
                <c:pt idx="3">
                  <c:v>Improving the overall quality of life in our County</c:v>
                </c:pt>
                <c:pt idx="4">
                  <c:v>Improving the water quality of the Bay</c:v>
                </c:pt>
                <c:pt idx="5">
                  <c:v>Planning growth and development</c:v>
                </c:pt>
                <c:pt idx="6">
                  <c:v>Reducing the backlog in school maintenance and repair</c:v>
                </c:pt>
                <c:pt idx="7">
                  <c:v>Reducing poverty and homelessness</c:v>
                </c:pt>
              </c:strCache>
            </c:strRef>
          </c:cat>
          <c:val>
            <c:numRef>
              <c:f>Sheet1!$E$30:$E$37</c:f>
              <c:numCache>
                <c:formatCode>General</c:formatCode>
                <c:ptCount val="8"/>
                <c:pt idx="0">
                  <c:v>57</c:v>
                </c:pt>
                <c:pt idx="1">
                  <c:v>56</c:v>
                </c:pt>
                <c:pt idx="2">
                  <c:v>88</c:v>
                </c:pt>
                <c:pt idx="3">
                  <c:v>79</c:v>
                </c:pt>
                <c:pt idx="4">
                  <c:v>73</c:v>
                </c:pt>
                <c:pt idx="5">
                  <c:v>51</c:v>
                </c:pt>
                <c:pt idx="6">
                  <c:v>61</c:v>
                </c:pt>
                <c:pt idx="7">
                  <c:v>64</c:v>
                </c:pt>
              </c:numCache>
            </c:numRef>
          </c:val>
        </c:ser>
        <c:dLbls>
          <c:showLegendKey val="0"/>
          <c:showVal val="0"/>
          <c:showCatName val="0"/>
          <c:showSerName val="0"/>
          <c:showPercent val="0"/>
          <c:showBubbleSize val="0"/>
        </c:dLbls>
        <c:gapWidth val="219"/>
        <c:overlap val="-27"/>
        <c:axId val="397201472"/>
        <c:axId val="397207744"/>
      </c:barChart>
      <c:catAx>
        <c:axId val="397201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97207744"/>
        <c:crosses val="autoZero"/>
        <c:auto val="1"/>
        <c:lblAlgn val="ctr"/>
        <c:lblOffset val="100"/>
        <c:noMultiLvlLbl val="0"/>
      </c:catAx>
      <c:valAx>
        <c:axId val="39720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7201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smtClean="0">
                <a:solidFill>
                  <a:sysClr val="windowText" lastClr="000000"/>
                </a:solidFill>
              </a:rPr>
              <a:t>Trust </a:t>
            </a:r>
            <a:r>
              <a:rPr lang="en-US" b="1" dirty="0">
                <a:solidFill>
                  <a:sysClr val="windowText" lastClr="000000"/>
                </a:solidFill>
              </a:rPr>
              <a:t>in Political Parties: Spring 2008 to Fall 2015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Sheet1!$H$23</c:f>
              <c:strCache>
                <c:ptCount val="1"/>
                <c:pt idx="0">
                  <c:v>Democrats</c:v>
                </c:pt>
              </c:strCache>
            </c:strRef>
          </c:tx>
          <c:spPr>
            <a:ln w="793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Sheet1!$I$22:$X$22</c:f>
              <c:strCache>
                <c:ptCount val="16"/>
                <c:pt idx="0">
                  <c:v>Sp '08</c:v>
                </c:pt>
                <c:pt idx="1">
                  <c:v>Fa '08</c:v>
                </c:pt>
                <c:pt idx="2">
                  <c:v>Sp '09</c:v>
                </c:pt>
                <c:pt idx="3">
                  <c:v>Fa '09</c:v>
                </c:pt>
                <c:pt idx="4">
                  <c:v>Sp '10</c:v>
                </c:pt>
                <c:pt idx="5">
                  <c:v>Fa '10</c:v>
                </c:pt>
                <c:pt idx="6">
                  <c:v>Sp '11</c:v>
                </c:pt>
                <c:pt idx="7">
                  <c:v>Fa ‘11</c:v>
                </c:pt>
                <c:pt idx="8">
                  <c:v>Sp '12</c:v>
                </c:pt>
                <c:pt idx="9">
                  <c:v>Fa '12</c:v>
                </c:pt>
                <c:pt idx="10">
                  <c:v>Sp '13</c:v>
                </c:pt>
                <c:pt idx="11">
                  <c:v>Fa '13</c:v>
                </c:pt>
                <c:pt idx="12">
                  <c:v>Sp '14</c:v>
                </c:pt>
                <c:pt idx="13">
                  <c:v>Fa '14</c:v>
                </c:pt>
                <c:pt idx="14">
                  <c:v>Sp ‘15</c:v>
                </c:pt>
                <c:pt idx="15">
                  <c:v>Fall '15</c:v>
                </c:pt>
              </c:strCache>
            </c:strRef>
          </c:cat>
          <c:val>
            <c:numRef>
              <c:f>Sheet1!$I$23:$X$23</c:f>
              <c:numCache>
                <c:formatCode>General</c:formatCode>
                <c:ptCount val="16"/>
                <c:pt idx="0">
                  <c:v>42</c:v>
                </c:pt>
                <c:pt idx="1">
                  <c:v>37</c:v>
                </c:pt>
                <c:pt idx="2">
                  <c:v>33</c:v>
                </c:pt>
                <c:pt idx="3">
                  <c:v>34</c:v>
                </c:pt>
                <c:pt idx="4">
                  <c:v>37</c:v>
                </c:pt>
                <c:pt idx="5">
                  <c:v>37</c:v>
                </c:pt>
                <c:pt idx="6">
                  <c:v>34</c:v>
                </c:pt>
                <c:pt idx="7">
                  <c:v>31</c:v>
                </c:pt>
                <c:pt idx="8">
                  <c:v>37</c:v>
                </c:pt>
                <c:pt idx="9">
                  <c:v>37</c:v>
                </c:pt>
                <c:pt idx="10">
                  <c:v>37</c:v>
                </c:pt>
                <c:pt idx="11">
                  <c:v>34</c:v>
                </c:pt>
                <c:pt idx="12">
                  <c:v>32</c:v>
                </c:pt>
                <c:pt idx="13">
                  <c:v>34</c:v>
                </c:pt>
                <c:pt idx="14">
                  <c:v>32</c:v>
                </c:pt>
                <c:pt idx="15">
                  <c:v>33</c:v>
                </c:pt>
              </c:numCache>
            </c:numRef>
          </c:val>
          <c:smooth val="0"/>
        </c:ser>
        <c:ser>
          <c:idx val="1"/>
          <c:order val="1"/>
          <c:tx>
            <c:strRef>
              <c:f>Sheet1!$H$24</c:f>
              <c:strCache>
                <c:ptCount val="1"/>
                <c:pt idx="0">
                  <c:v>Republicans</c:v>
                </c:pt>
              </c:strCache>
            </c:strRef>
          </c:tx>
          <c:spPr>
            <a:ln w="79375" cap="rnd">
              <a:solidFill>
                <a:srgbClr val="C00000"/>
              </a:solidFill>
              <a:round/>
            </a:ln>
            <a:effectLst/>
          </c:spPr>
          <c:marker>
            <c:symbol val="circle"/>
            <c:size val="5"/>
            <c:spPr>
              <a:solidFill>
                <a:srgbClr val="C00000"/>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Sheet1!$I$22:$X$22</c:f>
              <c:strCache>
                <c:ptCount val="16"/>
                <c:pt idx="0">
                  <c:v>Sp '08</c:v>
                </c:pt>
                <c:pt idx="1">
                  <c:v>Fa '08</c:v>
                </c:pt>
                <c:pt idx="2">
                  <c:v>Sp '09</c:v>
                </c:pt>
                <c:pt idx="3">
                  <c:v>Fa '09</c:v>
                </c:pt>
                <c:pt idx="4">
                  <c:v>Sp '10</c:v>
                </c:pt>
                <c:pt idx="5">
                  <c:v>Fa '10</c:v>
                </c:pt>
                <c:pt idx="6">
                  <c:v>Sp '11</c:v>
                </c:pt>
                <c:pt idx="7">
                  <c:v>Fa ‘11</c:v>
                </c:pt>
                <c:pt idx="8">
                  <c:v>Sp '12</c:v>
                </c:pt>
                <c:pt idx="9">
                  <c:v>Fa '12</c:v>
                </c:pt>
                <c:pt idx="10">
                  <c:v>Sp '13</c:v>
                </c:pt>
                <c:pt idx="11">
                  <c:v>Fa '13</c:v>
                </c:pt>
                <c:pt idx="12">
                  <c:v>Sp '14</c:v>
                </c:pt>
                <c:pt idx="13">
                  <c:v>Fa '14</c:v>
                </c:pt>
                <c:pt idx="14">
                  <c:v>Sp ‘15</c:v>
                </c:pt>
                <c:pt idx="15">
                  <c:v>Fall '15</c:v>
                </c:pt>
              </c:strCache>
            </c:strRef>
          </c:cat>
          <c:val>
            <c:numRef>
              <c:f>Sheet1!$I$24:$X$24</c:f>
              <c:numCache>
                <c:formatCode>General</c:formatCode>
                <c:ptCount val="16"/>
                <c:pt idx="0">
                  <c:v>30</c:v>
                </c:pt>
                <c:pt idx="1">
                  <c:v>28</c:v>
                </c:pt>
                <c:pt idx="2">
                  <c:v>31</c:v>
                </c:pt>
                <c:pt idx="3">
                  <c:v>37</c:v>
                </c:pt>
                <c:pt idx="4">
                  <c:v>34</c:v>
                </c:pt>
                <c:pt idx="5">
                  <c:v>38</c:v>
                </c:pt>
                <c:pt idx="6">
                  <c:v>32</c:v>
                </c:pt>
                <c:pt idx="7">
                  <c:v>30</c:v>
                </c:pt>
                <c:pt idx="8">
                  <c:v>34</c:v>
                </c:pt>
                <c:pt idx="9">
                  <c:v>38</c:v>
                </c:pt>
                <c:pt idx="10">
                  <c:v>32</c:v>
                </c:pt>
                <c:pt idx="11">
                  <c:v>23</c:v>
                </c:pt>
                <c:pt idx="12">
                  <c:v>31</c:v>
                </c:pt>
                <c:pt idx="13">
                  <c:v>39</c:v>
                </c:pt>
                <c:pt idx="14">
                  <c:v>36</c:v>
                </c:pt>
                <c:pt idx="15">
                  <c:v>33</c:v>
                </c:pt>
              </c:numCache>
            </c:numRef>
          </c:val>
          <c:smooth val="0"/>
        </c:ser>
        <c:ser>
          <c:idx val="2"/>
          <c:order val="2"/>
          <c:tx>
            <c:strRef>
              <c:f>Sheet1!$H$25</c:f>
              <c:strCache>
                <c:ptCount val="1"/>
                <c:pt idx="0">
                  <c:v>Neither</c:v>
                </c:pt>
              </c:strCache>
            </c:strRef>
          </c:tx>
          <c:spPr>
            <a:ln w="79375" cap="rnd">
              <a:solidFill>
                <a:srgbClr val="7030A0"/>
              </a:solidFill>
              <a:round/>
            </a:ln>
            <a:effectLst/>
          </c:spPr>
          <c:marker>
            <c:symbol val="circle"/>
            <c:size val="5"/>
            <c:spPr>
              <a:solidFill>
                <a:schemeClr val="accent3"/>
              </a:solidFill>
              <a:ln w="9525">
                <a:solidFill>
                  <a:srgbClr val="7030A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Sheet1!$I$22:$X$22</c:f>
              <c:strCache>
                <c:ptCount val="16"/>
                <c:pt idx="0">
                  <c:v>Sp '08</c:v>
                </c:pt>
                <c:pt idx="1">
                  <c:v>Fa '08</c:v>
                </c:pt>
                <c:pt idx="2">
                  <c:v>Sp '09</c:v>
                </c:pt>
                <c:pt idx="3">
                  <c:v>Fa '09</c:v>
                </c:pt>
                <c:pt idx="4">
                  <c:v>Sp '10</c:v>
                </c:pt>
                <c:pt idx="5">
                  <c:v>Fa '10</c:v>
                </c:pt>
                <c:pt idx="6">
                  <c:v>Sp '11</c:v>
                </c:pt>
                <c:pt idx="7">
                  <c:v>Fa ‘11</c:v>
                </c:pt>
                <c:pt idx="8">
                  <c:v>Sp '12</c:v>
                </c:pt>
                <c:pt idx="9">
                  <c:v>Fa '12</c:v>
                </c:pt>
                <c:pt idx="10">
                  <c:v>Sp '13</c:v>
                </c:pt>
                <c:pt idx="11">
                  <c:v>Fa '13</c:v>
                </c:pt>
                <c:pt idx="12">
                  <c:v>Sp '14</c:v>
                </c:pt>
                <c:pt idx="13">
                  <c:v>Fa '14</c:v>
                </c:pt>
                <c:pt idx="14">
                  <c:v>Sp ‘15</c:v>
                </c:pt>
                <c:pt idx="15">
                  <c:v>Fall '15</c:v>
                </c:pt>
              </c:strCache>
            </c:strRef>
          </c:cat>
          <c:val>
            <c:numRef>
              <c:f>Sheet1!$I$25:$X$25</c:f>
              <c:numCache>
                <c:formatCode>General</c:formatCode>
                <c:ptCount val="16"/>
                <c:pt idx="0">
                  <c:v>20</c:v>
                </c:pt>
                <c:pt idx="1">
                  <c:v>27</c:v>
                </c:pt>
                <c:pt idx="2">
                  <c:v>31</c:v>
                </c:pt>
                <c:pt idx="3">
                  <c:v>21</c:v>
                </c:pt>
                <c:pt idx="4">
                  <c:v>21</c:v>
                </c:pt>
                <c:pt idx="5">
                  <c:v>17</c:v>
                </c:pt>
                <c:pt idx="6">
                  <c:v>29</c:v>
                </c:pt>
                <c:pt idx="7">
                  <c:v>32</c:v>
                </c:pt>
                <c:pt idx="8">
                  <c:v>21</c:v>
                </c:pt>
                <c:pt idx="9">
                  <c:v>17</c:v>
                </c:pt>
                <c:pt idx="10">
                  <c:v>26</c:v>
                </c:pt>
                <c:pt idx="11">
                  <c:v>37</c:v>
                </c:pt>
                <c:pt idx="12">
                  <c:v>29</c:v>
                </c:pt>
                <c:pt idx="13">
                  <c:v>21</c:v>
                </c:pt>
                <c:pt idx="14">
                  <c:v>23</c:v>
                </c:pt>
                <c:pt idx="15">
                  <c:v>26</c:v>
                </c:pt>
              </c:numCache>
            </c:numRef>
          </c:val>
          <c:smooth val="0"/>
        </c:ser>
        <c:dLbls>
          <c:showLegendKey val="0"/>
          <c:showVal val="0"/>
          <c:showCatName val="0"/>
          <c:showSerName val="0"/>
          <c:showPercent val="0"/>
          <c:showBubbleSize val="0"/>
        </c:dLbls>
        <c:marker val="1"/>
        <c:smooth val="0"/>
        <c:axId val="282783200"/>
        <c:axId val="282778104"/>
      </c:lineChart>
      <c:catAx>
        <c:axId val="28278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778104"/>
        <c:crosses val="autoZero"/>
        <c:auto val="1"/>
        <c:lblAlgn val="ctr"/>
        <c:lblOffset val="100"/>
        <c:noMultiLvlLbl val="0"/>
      </c:catAx>
      <c:valAx>
        <c:axId val="282778104"/>
        <c:scaling>
          <c:orientation val="minMax"/>
          <c:min val="1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783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tx2"/>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0.30286</cdr:x>
      <cdr:y>0.28373</cdr:y>
    </cdr:from>
    <cdr:to>
      <cdr:x>0.43223</cdr:x>
      <cdr:y>0.33648</cdr:y>
    </cdr:to>
    <cdr:sp macro="" textlink="">
      <cdr:nvSpPr>
        <cdr:cNvPr id="2" name="TextBox 1"/>
        <cdr:cNvSpPr txBox="1"/>
      </cdr:nvSpPr>
      <cdr:spPr>
        <a:xfrm xmlns:a="http://schemas.openxmlformats.org/drawingml/2006/main">
          <a:off x="2114550" y="1429637"/>
          <a:ext cx="903204" cy="2658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Economy</a:t>
          </a:r>
        </a:p>
      </cdr:txBody>
    </cdr:sp>
  </cdr:relSizeAnchor>
  <cdr:relSizeAnchor xmlns:cdr="http://schemas.openxmlformats.org/drawingml/2006/chartDrawing">
    <cdr:from>
      <cdr:x>0.75383</cdr:x>
      <cdr:y>0.4826</cdr:y>
    </cdr:from>
    <cdr:to>
      <cdr:x>0.839</cdr:x>
      <cdr:y>0.52043</cdr:y>
    </cdr:to>
    <cdr:sp macro="" textlink="">
      <cdr:nvSpPr>
        <cdr:cNvPr id="3" name="TextBox 1"/>
        <cdr:cNvSpPr txBox="1"/>
      </cdr:nvSpPr>
      <cdr:spPr>
        <a:xfrm xmlns:a="http://schemas.openxmlformats.org/drawingml/2006/main">
          <a:off x="5263108" y="2431701"/>
          <a:ext cx="594642" cy="1906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Taxes</a:t>
          </a:r>
        </a:p>
      </cdr:txBody>
    </cdr:sp>
  </cdr:relSizeAnchor>
  <cdr:relSizeAnchor xmlns:cdr="http://schemas.openxmlformats.org/drawingml/2006/chartDrawing">
    <cdr:from>
      <cdr:x>0.57051</cdr:x>
      <cdr:y>0.6966</cdr:y>
    </cdr:from>
    <cdr:to>
      <cdr:x>0.74725</cdr:x>
      <cdr:y>0.73443</cdr:y>
    </cdr:to>
    <cdr:sp macro="" textlink="">
      <cdr:nvSpPr>
        <cdr:cNvPr id="4" name="TextBox 1"/>
        <cdr:cNvSpPr txBox="1"/>
      </cdr:nvSpPr>
      <cdr:spPr>
        <a:xfrm xmlns:a="http://schemas.openxmlformats.org/drawingml/2006/main">
          <a:off x="4945064" y="4384675"/>
          <a:ext cx="1531936" cy="23812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a:p>
      </cdr:txBody>
    </cdr:sp>
  </cdr:relSizeAnchor>
  <cdr:relSizeAnchor xmlns:cdr="http://schemas.openxmlformats.org/drawingml/2006/chartDrawing">
    <cdr:from>
      <cdr:x>0.8166</cdr:x>
      <cdr:y>0.62742</cdr:y>
    </cdr:from>
    <cdr:to>
      <cdr:x>0.90177</cdr:x>
      <cdr:y>0.66525</cdr:y>
    </cdr:to>
    <cdr:sp macro="" textlink="">
      <cdr:nvSpPr>
        <cdr:cNvPr id="5" name="TextBox 1"/>
        <cdr:cNvSpPr txBox="1"/>
      </cdr:nvSpPr>
      <cdr:spPr>
        <a:xfrm xmlns:a="http://schemas.openxmlformats.org/drawingml/2006/main">
          <a:off x="5701383" y="3161385"/>
          <a:ext cx="594642" cy="1906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Crime</a:t>
          </a:r>
        </a:p>
      </cdr:txBody>
    </cdr:sp>
  </cdr:relSizeAnchor>
  <cdr:relSizeAnchor xmlns:cdr="http://schemas.openxmlformats.org/drawingml/2006/chartDrawing">
    <cdr:from>
      <cdr:x>0.78908</cdr:x>
      <cdr:y>0.73945</cdr:y>
    </cdr:from>
    <cdr:to>
      <cdr:x>0.90135</cdr:x>
      <cdr:y>0.77728</cdr:y>
    </cdr:to>
    <cdr:sp macro="" textlink="">
      <cdr:nvSpPr>
        <cdr:cNvPr id="6" name="TextBox 1"/>
        <cdr:cNvSpPr txBox="1"/>
      </cdr:nvSpPr>
      <cdr:spPr>
        <a:xfrm xmlns:a="http://schemas.openxmlformats.org/drawingml/2006/main">
          <a:off x="5509218" y="3725905"/>
          <a:ext cx="783850" cy="1906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Education</a:t>
          </a:r>
        </a:p>
      </cdr:txBody>
    </cdr:sp>
  </cdr:relSizeAnchor>
  <cdr:relSizeAnchor xmlns:cdr="http://schemas.openxmlformats.org/drawingml/2006/chartDrawing">
    <cdr:from>
      <cdr:x>0.74216</cdr:x>
      <cdr:y>0.59707</cdr:y>
    </cdr:from>
    <cdr:to>
      <cdr:x>0.86889</cdr:x>
      <cdr:y>0.6276</cdr:y>
    </cdr:to>
    <cdr:sp macro="" textlink="">
      <cdr:nvSpPr>
        <cdr:cNvPr id="7" name="TextBox 1"/>
        <cdr:cNvSpPr txBox="1"/>
      </cdr:nvSpPr>
      <cdr:spPr>
        <a:xfrm xmlns:a="http://schemas.openxmlformats.org/drawingml/2006/main">
          <a:off x="5181600" y="3008489"/>
          <a:ext cx="884870" cy="1538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Economy</a:t>
          </a:r>
        </a:p>
      </cdr:txBody>
    </cdr:sp>
  </cdr:relSizeAnchor>
</c:userShapes>
</file>

<file path=ppt/drawings/drawing2.xml><?xml version="1.0" encoding="utf-8"?>
<c:userShapes xmlns:c="http://schemas.openxmlformats.org/drawingml/2006/chart">
  <cdr:relSizeAnchor xmlns:cdr="http://schemas.openxmlformats.org/drawingml/2006/chartDrawing">
    <cdr:from>
      <cdr:x>0.33028</cdr:x>
      <cdr:y>0.26405</cdr:y>
    </cdr:from>
    <cdr:to>
      <cdr:x>0.52294</cdr:x>
      <cdr:y>0.31857</cdr:y>
    </cdr:to>
    <cdr:sp macro="" textlink="">
      <cdr:nvSpPr>
        <cdr:cNvPr id="2" name="TextBox 1"/>
        <cdr:cNvSpPr txBox="1"/>
      </cdr:nvSpPr>
      <cdr:spPr>
        <a:xfrm xmlns:a="http://schemas.openxmlformats.org/drawingml/2006/main">
          <a:off x="2743200" y="1476376"/>
          <a:ext cx="1600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0.36697</cdr:x>
      <cdr:y>0.29131</cdr:y>
    </cdr:from>
    <cdr:to>
      <cdr:x>0.62385</cdr:x>
      <cdr:y>0.35946</cdr:y>
    </cdr:to>
    <cdr:sp macro="" textlink="">
      <cdr:nvSpPr>
        <cdr:cNvPr id="3" name="TextBox 2"/>
        <cdr:cNvSpPr txBox="1"/>
      </cdr:nvSpPr>
      <cdr:spPr>
        <a:xfrm xmlns:a="http://schemas.openxmlformats.org/drawingml/2006/main">
          <a:off x="3048000" y="1628776"/>
          <a:ext cx="21336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Anne Arundel County</a:t>
          </a:r>
          <a:endParaRPr lang="en-US" sz="1100" b="1" dirty="0"/>
        </a:p>
      </cdr:txBody>
    </cdr:sp>
  </cdr:relSizeAnchor>
  <cdr:relSizeAnchor xmlns:cdr="http://schemas.openxmlformats.org/drawingml/2006/chartDrawing">
    <cdr:from>
      <cdr:x>0.36697</cdr:x>
      <cdr:y>0.46593</cdr:y>
    </cdr:from>
    <cdr:to>
      <cdr:x>0.62385</cdr:x>
      <cdr:y>0.53407</cdr:y>
    </cdr:to>
    <cdr:sp macro="" textlink="">
      <cdr:nvSpPr>
        <cdr:cNvPr id="4" name="TextBox 1"/>
        <cdr:cNvSpPr txBox="1"/>
      </cdr:nvSpPr>
      <cdr:spPr>
        <a:xfrm xmlns:a="http://schemas.openxmlformats.org/drawingml/2006/main">
          <a:off x="3048000" y="2605087"/>
          <a:ext cx="21336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Maryland</a:t>
          </a:r>
          <a:endParaRPr lang="en-US" sz="1100" b="1" dirty="0"/>
        </a:p>
      </cdr:txBody>
    </cdr:sp>
  </cdr:relSizeAnchor>
  <cdr:relSizeAnchor xmlns:cdr="http://schemas.openxmlformats.org/drawingml/2006/chartDrawing">
    <cdr:from>
      <cdr:x>0.3945</cdr:x>
      <cdr:y>0.7138</cdr:y>
    </cdr:from>
    <cdr:to>
      <cdr:x>0.65138</cdr:x>
      <cdr:y>0.78194</cdr:y>
    </cdr:to>
    <cdr:sp macro="" textlink="">
      <cdr:nvSpPr>
        <cdr:cNvPr id="5" name="TextBox 1"/>
        <cdr:cNvSpPr txBox="1"/>
      </cdr:nvSpPr>
      <cdr:spPr>
        <a:xfrm xmlns:a="http://schemas.openxmlformats.org/drawingml/2006/main">
          <a:off x="3276600" y="3990976"/>
          <a:ext cx="21336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t>USA</a:t>
          </a:r>
          <a:endParaRPr lang="en-US"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0.18286</cdr:x>
      <cdr:y>0.58661</cdr:y>
    </cdr:from>
    <cdr:to>
      <cdr:x>0.34143</cdr:x>
      <cdr:y>0.66587</cdr:y>
    </cdr:to>
    <cdr:sp macro="" textlink="">
      <cdr:nvSpPr>
        <cdr:cNvPr id="2" name="TextBox 1"/>
        <cdr:cNvSpPr txBox="1"/>
      </cdr:nvSpPr>
      <cdr:spPr>
        <a:xfrm xmlns:a="http://schemas.openxmlformats.org/drawingml/2006/main">
          <a:off x="1203892" y="2802670"/>
          <a:ext cx="1043974" cy="378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a:t>O'Malley</a:t>
          </a:r>
          <a:endParaRPr lang="en-US" sz="1100"/>
        </a:p>
      </cdr:txBody>
    </cdr:sp>
  </cdr:relSizeAnchor>
  <cdr:relSizeAnchor xmlns:cdr="http://schemas.openxmlformats.org/drawingml/2006/chartDrawing">
    <cdr:from>
      <cdr:x>0.6573</cdr:x>
      <cdr:y>0.14588</cdr:y>
    </cdr:from>
    <cdr:to>
      <cdr:x>0.81587</cdr:x>
      <cdr:y>0.19706</cdr:y>
    </cdr:to>
    <cdr:sp macro="" textlink="">
      <cdr:nvSpPr>
        <cdr:cNvPr id="3" name="TextBox 1"/>
        <cdr:cNvSpPr txBox="1"/>
      </cdr:nvSpPr>
      <cdr:spPr>
        <a:xfrm xmlns:a="http://schemas.openxmlformats.org/drawingml/2006/main">
          <a:off x="5691579" y="916709"/>
          <a:ext cx="1373084" cy="3216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a:t>Hogan</a:t>
          </a:r>
          <a:endParaRPr lang="en-US" sz="1100"/>
        </a:p>
      </cdr:txBody>
    </cdr:sp>
  </cdr:relSizeAnchor>
  <cdr:relSizeAnchor xmlns:cdr="http://schemas.openxmlformats.org/drawingml/2006/chartDrawing">
    <cdr:from>
      <cdr:x>0.24015</cdr:x>
      <cdr:y>0.25415</cdr:y>
    </cdr:from>
    <cdr:to>
      <cdr:x>0.39872</cdr:x>
      <cdr:y>0.30533</cdr:y>
    </cdr:to>
    <cdr:sp macro="" textlink="">
      <cdr:nvSpPr>
        <cdr:cNvPr id="4" name="TextBox 1"/>
        <cdr:cNvSpPr txBox="1"/>
      </cdr:nvSpPr>
      <cdr:spPr>
        <a:xfrm xmlns:a="http://schemas.openxmlformats.org/drawingml/2006/main">
          <a:off x="2079501" y="1597066"/>
          <a:ext cx="1373084" cy="3216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err="1"/>
            <a:t>Neuman</a:t>
          </a:r>
          <a:endParaRPr lang="en-US" sz="1100" dirty="0"/>
        </a:p>
      </cdr:txBody>
    </cdr:sp>
  </cdr:relSizeAnchor>
  <cdr:relSizeAnchor xmlns:cdr="http://schemas.openxmlformats.org/drawingml/2006/chartDrawing">
    <cdr:from>
      <cdr:x>0.78899</cdr:x>
      <cdr:y>0.39683</cdr:y>
    </cdr:from>
    <cdr:to>
      <cdr:x>0.94756</cdr:x>
      <cdr:y>0.44801</cdr:y>
    </cdr:to>
    <cdr:sp macro="" textlink="">
      <cdr:nvSpPr>
        <cdr:cNvPr id="5" name="TextBox 1"/>
        <cdr:cNvSpPr txBox="1"/>
      </cdr:nvSpPr>
      <cdr:spPr>
        <a:xfrm xmlns:a="http://schemas.openxmlformats.org/drawingml/2006/main">
          <a:off x="6553200" y="1905000"/>
          <a:ext cx="1317051" cy="24569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Schuh</a:t>
          </a:r>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0.36134</cdr:x>
      <cdr:y>0.08046</cdr:y>
    </cdr:from>
    <cdr:to>
      <cdr:x>0.36134</cdr:x>
      <cdr:y>0.89339</cdr:y>
    </cdr:to>
    <cdr:cxnSp macro="">
      <cdr:nvCxnSpPr>
        <cdr:cNvPr id="3" name="Straight Connector 2"/>
        <cdr:cNvCxnSpPr/>
      </cdr:nvCxnSpPr>
      <cdr:spPr bwMode="auto">
        <a:xfrm xmlns:a="http://schemas.openxmlformats.org/drawingml/2006/main" flipV="1">
          <a:off x="3276600" y="460058"/>
          <a:ext cx="0" cy="4648200"/>
        </a:xfrm>
        <a:prstGeom xmlns:a="http://schemas.openxmlformats.org/drawingml/2006/main" prst="line">
          <a:avLst/>
        </a:prstGeom>
        <a:solidFill xmlns:a="http://schemas.openxmlformats.org/drawingml/2006/main">
          <a:schemeClr val="accent1"/>
        </a:solidFill>
        <a:ln xmlns:a="http://schemas.openxmlformats.org/drawingml/2006/main" w="12700" cap="sq" cmpd="sng" algn="ctr">
          <a:solidFill>
            <a:schemeClr val="tx1"/>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0.67227</cdr:x>
      <cdr:y>0.09354</cdr:y>
    </cdr:from>
    <cdr:to>
      <cdr:x>0.67227</cdr:x>
      <cdr:y>0.90646</cdr:y>
    </cdr:to>
    <cdr:cxnSp macro="">
      <cdr:nvCxnSpPr>
        <cdr:cNvPr id="6" name="Straight Connector 5"/>
        <cdr:cNvCxnSpPr/>
      </cdr:nvCxnSpPr>
      <cdr:spPr bwMode="auto">
        <a:xfrm xmlns:a="http://schemas.openxmlformats.org/drawingml/2006/main" flipV="1">
          <a:off x="6096000" y="534829"/>
          <a:ext cx="0" cy="4648200"/>
        </a:xfrm>
        <a:prstGeom xmlns:a="http://schemas.openxmlformats.org/drawingml/2006/main" prst="line">
          <a:avLst/>
        </a:prstGeom>
        <a:solidFill xmlns:a="http://schemas.openxmlformats.org/drawingml/2006/main">
          <a:schemeClr val="accent1"/>
        </a:solidFill>
        <a:ln xmlns:a="http://schemas.openxmlformats.org/drawingml/2006/main" w="12700" cap="sq" cmpd="sng" algn="ctr">
          <a:solidFill>
            <a:schemeClr val="tx1"/>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0.10924</cdr:x>
      <cdr:y>0.10711</cdr:y>
    </cdr:from>
    <cdr:to>
      <cdr:x>0.32773</cdr:x>
      <cdr:y>0.17375</cdr:y>
    </cdr:to>
    <cdr:sp macro="" textlink="">
      <cdr:nvSpPr>
        <cdr:cNvPr id="7" name="TextBox 6"/>
        <cdr:cNvSpPr txBox="1"/>
      </cdr:nvSpPr>
      <cdr:spPr>
        <a:xfrm xmlns:a="http://schemas.openxmlformats.org/drawingml/2006/main">
          <a:off x="990600" y="612458"/>
          <a:ext cx="19812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Democrats</a:t>
          </a:r>
          <a:endParaRPr lang="en-US" sz="1100" dirty="0"/>
        </a:p>
      </cdr:txBody>
    </cdr:sp>
  </cdr:relSizeAnchor>
  <cdr:relSizeAnchor xmlns:cdr="http://schemas.openxmlformats.org/drawingml/2006/chartDrawing">
    <cdr:from>
      <cdr:x>0.44538</cdr:x>
      <cdr:y>0.10711</cdr:y>
    </cdr:from>
    <cdr:to>
      <cdr:x>0.66387</cdr:x>
      <cdr:y>0.17375</cdr:y>
    </cdr:to>
    <cdr:sp macro="" textlink="">
      <cdr:nvSpPr>
        <cdr:cNvPr id="8" name="TextBox 1"/>
        <cdr:cNvSpPr txBox="1"/>
      </cdr:nvSpPr>
      <cdr:spPr>
        <a:xfrm xmlns:a="http://schemas.openxmlformats.org/drawingml/2006/main">
          <a:off x="4038600" y="612458"/>
          <a:ext cx="19812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t>Republicans</a:t>
          </a:r>
          <a:endParaRPr lang="en-US" sz="1100" dirty="0"/>
        </a:p>
      </cdr:txBody>
    </cdr:sp>
  </cdr:relSizeAnchor>
  <cdr:relSizeAnchor xmlns:cdr="http://schemas.openxmlformats.org/drawingml/2006/chartDrawing">
    <cdr:from>
      <cdr:x>0.7395</cdr:x>
      <cdr:y>0.10711</cdr:y>
    </cdr:from>
    <cdr:to>
      <cdr:x>0.95798</cdr:x>
      <cdr:y>0.17375</cdr:y>
    </cdr:to>
    <cdr:sp macro="" textlink="">
      <cdr:nvSpPr>
        <cdr:cNvPr id="9" name="TextBox 1"/>
        <cdr:cNvSpPr txBox="1"/>
      </cdr:nvSpPr>
      <cdr:spPr>
        <a:xfrm xmlns:a="http://schemas.openxmlformats.org/drawingml/2006/main">
          <a:off x="6705600" y="612458"/>
          <a:ext cx="1981200" cy="381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smtClean="0"/>
            <a:t>Unaffiliated</a:t>
          </a:r>
          <a:endParaRPr lang="en-US" sz="1100" dirty="0"/>
        </a:p>
      </cdr:txBody>
    </cdr:sp>
  </cdr:relSizeAnchor>
  <cdr:relSizeAnchor xmlns:cdr="http://schemas.openxmlformats.org/drawingml/2006/chartDrawing">
    <cdr:from>
      <cdr:x>0.03223</cdr:x>
      <cdr:y>0.06663</cdr:y>
    </cdr:from>
    <cdr:to>
      <cdr:x>0.12879</cdr:x>
      <cdr:y>0.14189</cdr:y>
    </cdr:to>
    <cdr:sp macro="" textlink="">
      <cdr:nvSpPr>
        <cdr:cNvPr id="10" name="TextBox 1"/>
        <cdr:cNvSpPr txBox="1"/>
      </cdr:nvSpPr>
      <cdr:spPr>
        <a:xfrm xmlns:a="http://schemas.openxmlformats.org/drawingml/2006/main">
          <a:off x="292240" y="381000"/>
          <a:ext cx="875591" cy="4303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36 </a:t>
          </a:r>
          <a:endParaRPr lang="en-US" sz="1100" dirty="0"/>
        </a:p>
      </cdr:txBody>
    </cdr:sp>
  </cdr:relSizeAnchor>
  <cdr:relSizeAnchor xmlns:cdr="http://schemas.openxmlformats.org/drawingml/2006/chartDrawing">
    <cdr:from>
      <cdr:x>0.48739</cdr:x>
      <cdr:y>0.18496</cdr:y>
    </cdr:from>
    <cdr:to>
      <cdr:x>0.57143</cdr:x>
      <cdr:y>0.23827</cdr:y>
    </cdr:to>
    <cdr:sp macro="" textlink="">
      <cdr:nvSpPr>
        <cdr:cNvPr id="11" name="TextBox 10"/>
        <cdr:cNvSpPr txBox="1"/>
      </cdr:nvSpPr>
      <cdr:spPr>
        <a:xfrm xmlns:a="http://schemas.openxmlformats.org/drawingml/2006/main">
          <a:off x="4419600" y="1057589"/>
          <a:ext cx="762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49 </a:t>
          </a:r>
          <a:endParaRPr lang="en-US" sz="1100" dirty="0"/>
        </a:p>
      </cdr:txBody>
    </cdr:sp>
  </cdr:relSizeAnchor>
  <cdr:relSizeAnchor xmlns:cdr="http://schemas.openxmlformats.org/drawingml/2006/chartDrawing">
    <cdr:from>
      <cdr:x>0.37815</cdr:x>
      <cdr:y>0.17969</cdr:y>
    </cdr:from>
    <cdr:to>
      <cdr:x>0.46218</cdr:x>
      <cdr:y>0.233</cdr:y>
    </cdr:to>
    <cdr:sp macro="" textlink="">
      <cdr:nvSpPr>
        <cdr:cNvPr id="12" name="TextBox 1"/>
        <cdr:cNvSpPr txBox="1"/>
      </cdr:nvSpPr>
      <cdr:spPr>
        <a:xfrm xmlns:a="http://schemas.openxmlformats.org/drawingml/2006/main">
          <a:off x="3429000" y="1027444"/>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2 </a:t>
          </a:r>
          <a:endParaRPr lang="en-US" sz="1100" dirty="0"/>
        </a:p>
      </cdr:txBody>
    </cdr:sp>
  </cdr:relSizeAnchor>
  <cdr:relSizeAnchor xmlns:cdr="http://schemas.openxmlformats.org/drawingml/2006/chartDrawing">
    <cdr:from>
      <cdr:x>0.26611</cdr:x>
      <cdr:y>0.18213</cdr:y>
    </cdr:from>
    <cdr:to>
      <cdr:x>0.35014</cdr:x>
      <cdr:y>0.23544</cdr:y>
    </cdr:to>
    <cdr:sp macro="" textlink="">
      <cdr:nvSpPr>
        <cdr:cNvPr id="13" name="TextBox 1"/>
        <cdr:cNvSpPr txBox="1"/>
      </cdr:nvSpPr>
      <cdr:spPr>
        <a:xfrm xmlns:a="http://schemas.openxmlformats.org/drawingml/2006/main">
          <a:off x="2413000" y="10414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12 </a:t>
          </a:r>
          <a:endParaRPr lang="en-US" sz="1100" dirty="0"/>
        </a:p>
      </cdr:txBody>
    </cdr:sp>
  </cdr:relSizeAnchor>
  <cdr:relSizeAnchor xmlns:cdr="http://schemas.openxmlformats.org/drawingml/2006/chartDrawing">
    <cdr:from>
      <cdr:x>0.58824</cdr:x>
      <cdr:y>0.18657</cdr:y>
    </cdr:from>
    <cdr:to>
      <cdr:x>0.67227</cdr:x>
      <cdr:y>0.23988</cdr:y>
    </cdr:to>
    <cdr:sp macro="" textlink="">
      <cdr:nvSpPr>
        <cdr:cNvPr id="14" name="TextBox 1"/>
        <cdr:cNvSpPr txBox="1"/>
      </cdr:nvSpPr>
      <cdr:spPr>
        <a:xfrm xmlns:a="http://schemas.openxmlformats.org/drawingml/2006/main">
          <a:off x="5334000" y="10668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49 </a:t>
          </a:r>
          <a:endParaRPr lang="en-US" sz="1100" dirty="0"/>
        </a:p>
      </cdr:txBody>
    </cdr:sp>
  </cdr:relSizeAnchor>
  <cdr:relSizeAnchor xmlns:cdr="http://schemas.openxmlformats.org/drawingml/2006/chartDrawing">
    <cdr:from>
      <cdr:x>0.67227</cdr:x>
      <cdr:y>0.17325</cdr:y>
    </cdr:from>
    <cdr:to>
      <cdr:x>0.7563</cdr:x>
      <cdr:y>0.22655</cdr:y>
    </cdr:to>
    <cdr:sp macro="" textlink="">
      <cdr:nvSpPr>
        <cdr:cNvPr id="16" name="TextBox 1"/>
        <cdr:cNvSpPr txBox="1"/>
      </cdr:nvSpPr>
      <cdr:spPr>
        <a:xfrm xmlns:a="http://schemas.openxmlformats.org/drawingml/2006/main">
          <a:off x="6096000" y="9906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21 </a:t>
          </a:r>
          <a:endParaRPr lang="en-US" sz="1100" dirty="0"/>
        </a:p>
      </cdr:txBody>
    </cdr:sp>
  </cdr:relSizeAnchor>
  <cdr:relSizeAnchor xmlns:cdr="http://schemas.openxmlformats.org/drawingml/2006/chartDrawing">
    <cdr:from>
      <cdr:x>0.26611</cdr:x>
      <cdr:y>0.18213</cdr:y>
    </cdr:from>
    <cdr:to>
      <cdr:x>0.35014</cdr:x>
      <cdr:y>0.23544</cdr:y>
    </cdr:to>
    <cdr:sp macro="" textlink="">
      <cdr:nvSpPr>
        <cdr:cNvPr id="17" name="TextBox 1"/>
        <cdr:cNvSpPr txBox="1"/>
      </cdr:nvSpPr>
      <cdr:spPr>
        <a:xfrm xmlns:a="http://schemas.openxmlformats.org/drawingml/2006/main">
          <a:off x="2413000" y="10414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12 </a:t>
          </a:r>
          <a:endParaRPr lang="en-US" sz="1100" dirty="0"/>
        </a:p>
      </cdr:txBody>
    </cdr:sp>
  </cdr:relSizeAnchor>
  <cdr:relSizeAnchor xmlns:cdr="http://schemas.openxmlformats.org/drawingml/2006/chartDrawing">
    <cdr:from>
      <cdr:x>0.7563</cdr:x>
      <cdr:y>0.25321</cdr:y>
    </cdr:from>
    <cdr:to>
      <cdr:x>0.84034</cdr:x>
      <cdr:y>0.30651</cdr:y>
    </cdr:to>
    <cdr:sp macro="" textlink="">
      <cdr:nvSpPr>
        <cdr:cNvPr id="18" name="TextBox 1"/>
        <cdr:cNvSpPr txBox="1"/>
      </cdr:nvSpPr>
      <cdr:spPr>
        <a:xfrm xmlns:a="http://schemas.openxmlformats.org/drawingml/2006/main">
          <a:off x="6858000" y="14478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49 </a:t>
          </a:r>
          <a:endParaRPr lang="en-US" sz="1100" dirty="0"/>
        </a:p>
      </cdr:txBody>
    </cdr:sp>
  </cdr:relSizeAnchor>
  <cdr:relSizeAnchor xmlns:cdr="http://schemas.openxmlformats.org/drawingml/2006/chartDrawing">
    <cdr:from>
      <cdr:x>0.89916</cdr:x>
      <cdr:y>0.22655</cdr:y>
    </cdr:from>
    <cdr:to>
      <cdr:x>0.98319</cdr:x>
      <cdr:y>0.27986</cdr:y>
    </cdr:to>
    <cdr:sp macro="" textlink="">
      <cdr:nvSpPr>
        <cdr:cNvPr id="19" name="TextBox 1"/>
        <cdr:cNvSpPr txBox="1"/>
      </cdr:nvSpPr>
      <cdr:spPr>
        <a:xfrm xmlns:a="http://schemas.openxmlformats.org/drawingml/2006/main">
          <a:off x="8153400" y="1295400"/>
          <a:ext cx="762000" cy="304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24 </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6E7FDDAF-4E85-4CB6-91C6-EDE66175F745}" type="datetimeFigureOut">
              <a:rPr lang="en-US"/>
              <a:pPr>
                <a:defRPr/>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727D397E-695C-4C94-A4E6-2B25C8D3C0F9}" type="slidenum">
              <a:rPr lang="en-US"/>
              <a:pPr>
                <a:defRPr/>
              </a:pPr>
              <a:t>‹#›</a:t>
            </a:fld>
            <a:endParaRPr lang="en-US"/>
          </a:p>
        </p:txBody>
      </p:sp>
    </p:spTree>
    <p:extLst>
      <p:ext uri="{BB962C8B-B14F-4D97-AF65-F5344CB8AC3E}">
        <p14:creationId xmlns:p14="http://schemas.microsoft.com/office/powerpoint/2010/main" val="2680780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7420" name="Rectangle 140"/>
          <p:cNvSpPr>
            <a:spLocks noGrp="1" noChangeArrowheads="1"/>
          </p:cNvSpPr>
          <p:nvPr>
            <p:ph type="ctrTitle" sz="quarter"/>
          </p:nvPr>
        </p:nvSpPr>
        <p:spPr>
          <a:xfrm>
            <a:off x="2590800" y="2640013"/>
            <a:ext cx="6019800" cy="1230312"/>
          </a:xfrm>
        </p:spPr>
        <p:txBody>
          <a:bodyPr/>
          <a:lstStyle>
            <a:lvl1pPr algn="r">
              <a:defRPr sz="3800"/>
            </a:lvl1pPr>
          </a:lstStyle>
          <a:p>
            <a:r>
              <a:rPr lang="en-US" smtClean="0"/>
              <a:t>Click to edit Master title style</a:t>
            </a:r>
            <a:endParaRPr lang="en-US"/>
          </a:p>
        </p:txBody>
      </p:sp>
      <p:sp>
        <p:nvSpPr>
          <p:cNvPr id="97421" name="Rectangle 141"/>
          <p:cNvSpPr>
            <a:spLocks noGrp="1" noChangeArrowheads="1"/>
          </p:cNvSpPr>
          <p:nvPr>
            <p:ph type="subTitle" sz="quarter" idx="1"/>
          </p:nvPr>
        </p:nvSpPr>
        <p:spPr>
          <a:xfrm>
            <a:off x="2590800" y="3867150"/>
            <a:ext cx="6019800" cy="685800"/>
          </a:xfrm>
        </p:spPr>
        <p:txBody>
          <a:bodyPr/>
          <a:lstStyle>
            <a:lvl1pPr marL="0" indent="0" algn="r">
              <a:buFontTx/>
              <a:buNone/>
              <a:defRPr sz="1800"/>
            </a:lvl1pPr>
          </a:lstStyle>
          <a:p>
            <a:r>
              <a:rPr lang="en-US" smtClean="0"/>
              <a:t>Click to edit Master subtitle style</a:t>
            </a:r>
            <a:endParaRPr lang="en-US"/>
          </a:p>
        </p:txBody>
      </p:sp>
      <p:sp>
        <p:nvSpPr>
          <p:cNvPr id="4" name="Rectangle 142"/>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5" name="Rectangle 143"/>
          <p:cNvSpPr>
            <a:spLocks noGrp="1" noChangeArrowheads="1"/>
          </p:cNvSpPr>
          <p:nvPr>
            <p:ph type="ftr" sz="quarter" idx="11"/>
          </p:nvPr>
        </p:nvSpPr>
        <p:spPr/>
        <p:txBody>
          <a:bodyPr/>
          <a:lstStyle>
            <a:lvl1pPr>
              <a:defRPr>
                <a:solidFill>
                  <a:schemeClr val="bg1"/>
                </a:solidFill>
              </a:defRPr>
            </a:lvl1pPr>
          </a:lstStyle>
          <a:p>
            <a:pPr>
              <a:defRPr/>
            </a:pPr>
            <a:endParaRPr lang="en-US"/>
          </a:p>
        </p:txBody>
      </p:sp>
      <p:sp>
        <p:nvSpPr>
          <p:cNvPr id="6" name="Rectangle 144"/>
          <p:cNvSpPr>
            <a:spLocks noGrp="1" noChangeArrowheads="1"/>
          </p:cNvSpPr>
          <p:nvPr>
            <p:ph type="sldNum" sz="quarter" idx="12"/>
          </p:nvPr>
        </p:nvSpPr>
        <p:spPr/>
        <p:txBody>
          <a:bodyPr/>
          <a:lstStyle>
            <a:lvl1pPr>
              <a:defRPr>
                <a:solidFill>
                  <a:schemeClr val="bg1"/>
                </a:solidFill>
              </a:defRPr>
            </a:lvl1pPr>
          </a:lstStyle>
          <a:p>
            <a:pPr>
              <a:defRPr/>
            </a:pPr>
            <a:fld id="{DE997747-6480-41E3-9F20-496F5976792D}" type="slidenum">
              <a:rPr lang="en-US" smtClean="0"/>
              <a:pPr>
                <a:defRPr/>
              </a:pPr>
              <a:t>‹#›</a:t>
            </a:fld>
            <a:endParaRPr lang="en-US"/>
          </a:p>
        </p:txBody>
      </p:sp>
    </p:spTree>
    <p:extLst>
      <p:ext uri="{BB962C8B-B14F-4D97-AF65-F5344CB8AC3E}">
        <p14:creationId xmlns:p14="http://schemas.microsoft.com/office/powerpoint/2010/main" val="8435555"/>
      </p:ext>
    </p:extLst>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2"/>
          <p:cNvSpPr>
            <a:spLocks noGrp="1" noChangeArrowheads="1"/>
          </p:cNvSpPr>
          <p:nvPr>
            <p:ph type="dt" sz="quarter" idx="10"/>
          </p:nvPr>
        </p:nvSpPr>
        <p:spPr>
          <a:ln/>
        </p:spPr>
        <p:txBody>
          <a:bodyPr/>
          <a:lstStyle>
            <a:lvl1pPr>
              <a:defRPr/>
            </a:lvl1pPr>
          </a:lstStyle>
          <a:p>
            <a:pPr>
              <a:defRPr/>
            </a:pPr>
            <a:endParaRPr lang="en-US"/>
          </a:p>
        </p:txBody>
      </p:sp>
      <p:sp>
        <p:nvSpPr>
          <p:cNvPr id="5" name="Rectangle 143"/>
          <p:cNvSpPr>
            <a:spLocks noGrp="1" noChangeArrowheads="1"/>
          </p:cNvSpPr>
          <p:nvPr>
            <p:ph type="ftr" sz="quarter" idx="11"/>
          </p:nvPr>
        </p:nvSpPr>
        <p:spPr>
          <a:ln/>
        </p:spPr>
        <p:txBody>
          <a:bodyPr/>
          <a:lstStyle>
            <a:lvl1pPr>
              <a:defRPr/>
            </a:lvl1pPr>
          </a:lstStyle>
          <a:p>
            <a:pPr>
              <a:defRPr/>
            </a:pPr>
            <a:endParaRPr lang="en-US"/>
          </a:p>
        </p:txBody>
      </p:sp>
      <p:sp>
        <p:nvSpPr>
          <p:cNvPr id="6" name="Rectangle 144"/>
          <p:cNvSpPr>
            <a:spLocks noGrp="1" noChangeArrowheads="1"/>
          </p:cNvSpPr>
          <p:nvPr>
            <p:ph type="sldNum" sz="quarter" idx="12"/>
          </p:nvPr>
        </p:nvSpPr>
        <p:spPr>
          <a:ln/>
        </p:spPr>
        <p:txBody>
          <a:bodyPr/>
          <a:lstStyle>
            <a:lvl1pPr>
              <a:defRPr/>
            </a:lvl1pPr>
          </a:lstStyle>
          <a:p>
            <a:pPr>
              <a:defRPr/>
            </a:pPr>
            <a:fld id="{258E711C-F56A-48F0-8D6D-C79AE5189BD0}" type="slidenum">
              <a:rPr lang="en-US" smtClean="0"/>
              <a:pPr>
                <a:defRPr/>
              </a:pPr>
              <a:t>‹#›</a:t>
            </a:fld>
            <a:endParaRPr lang="en-US"/>
          </a:p>
        </p:txBody>
      </p:sp>
    </p:spTree>
    <p:extLst>
      <p:ext uri="{BB962C8B-B14F-4D97-AF65-F5344CB8AC3E}">
        <p14:creationId xmlns:p14="http://schemas.microsoft.com/office/powerpoint/2010/main" val="2024379135"/>
      </p:ext>
    </p:extLst>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81000"/>
            <a:ext cx="20002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848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2"/>
          <p:cNvSpPr>
            <a:spLocks noGrp="1" noChangeArrowheads="1"/>
          </p:cNvSpPr>
          <p:nvPr>
            <p:ph type="dt" sz="quarter" idx="10"/>
          </p:nvPr>
        </p:nvSpPr>
        <p:spPr>
          <a:ln/>
        </p:spPr>
        <p:txBody>
          <a:bodyPr/>
          <a:lstStyle>
            <a:lvl1pPr>
              <a:defRPr/>
            </a:lvl1pPr>
          </a:lstStyle>
          <a:p>
            <a:pPr>
              <a:defRPr/>
            </a:pPr>
            <a:endParaRPr lang="en-US"/>
          </a:p>
        </p:txBody>
      </p:sp>
      <p:sp>
        <p:nvSpPr>
          <p:cNvPr id="5" name="Rectangle 143"/>
          <p:cNvSpPr>
            <a:spLocks noGrp="1" noChangeArrowheads="1"/>
          </p:cNvSpPr>
          <p:nvPr>
            <p:ph type="ftr" sz="quarter" idx="11"/>
          </p:nvPr>
        </p:nvSpPr>
        <p:spPr>
          <a:ln/>
        </p:spPr>
        <p:txBody>
          <a:bodyPr/>
          <a:lstStyle>
            <a:lvl1pPr>
              <a:defRPr/>
            </a:lvl1pPr>
          </a:lstStyle>
          <a:p>
            <a:pPr>
              <a:defRPr/>
            </a:pPr>
            <a:endParaRPr lang="en-US"/>
          </a:p>
        </p:txBody>
      </p:sp>
      <p:sp>
        <p:nvSpPr>
          <p:cNvPr id="6" name="Rectangle 144"/>
          <p:cNvSpPr>
            <a:spLocks noGrp="1" noChangeArrowheads="1"/>
          </p:cNvSpPr>
          <p:nvPr>
            <p:ph type="sldNum" sz="quarter" idx="12"/>
          </p:nvPr>
        </p:nvSpPr>
        <p:spPr>
          <a:ln/>
        </p:spPr>
        <p:txBody>
          <a:bodyPr/>
          <a:lstStyle>
            <a:lvl1pPr>
              <a:defRPr/>
            </a:lvl1pPr>
          </a:lstStyle>
          <a:p>
            <a:pPr>
              <a:defRPr/>
            </a:pPr>
            <a:fld id="{65160E18-CD21-454C-BC87-6D7617F0C19D}" type="slidenum">
              <a:rPr lang="en-US" smtClean="0"/>
              <a:pPr>
                <a:defRPr/>
              </a:pPr>
              <a:t>‹#›</a:t>
            </a:fld>
            <a:endParaRPr lang="en-US"/>
          </a:p>
        </p:txBody>
      </p:sp>
    </p:spTree>
    <p:extLst>
      <p:ext uri="{BB962C8B-B14F-4D97-AF65-F5344CB8AC3E}">
        <p14:creationId xmlns:p14="http://schemas.microsoft.com/office/powerpoint/2010/main" val="2993606038"/>
      </p:ext>
    </p:extLst>
  </p:cSld>
  <p:clrMapOvr>
    <a:masterClrMapping/>
  </p:clrMapOvr>
  <p:transition spd="med">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1157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9243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600200"/>
            <a:ext cx="3924300" cy="4572000"/>
          </a:xfrm>
        </p:spPr>
        <p:txBody>
          <a:bodyPr/>
          <a:lstStyle/>
          <a:p>
            <a:pPr lvl="0"/>
            <a:r>
              <a:rPr lang="en-US" noProof="0" smtClean="0"/>
              <a:t>Click icon to add clip art</a:t>
            </a:r>
            <a:endParaRPr lang="en-US" noProof="0"/>
          </a:p>
        </p:txBody>
      </p:sp>
      <p:sp>
        <p:nvSpPr>
          <p:cNvPr id="5" name="Rectangle 142"/>
          <p:cNvSpPr>
            <a:spLocks noGrp="1" noChangeArrowheads="1"/>
          </p:cNvSpPr>
          <p:nvPr>
            <p:ph type="dt" sz="quarter" idx="10"/>
          </p:nvPr>
        </p:nvSpPr>
        <p:spPr>
          <a:ln/>
        </p:spPr>
        <p:txBody>
          <a:bodyPr/>
          <a:lstStyle>
            <a:lvl1pPr>
              <a:defRPr/>
            </a:lvl1pPr>
          </a:lstStyle>
          <a:p>
            <a:pPr>
              <a:defRPr/>
            </a:pPr>
            <a:endParaRPr lang="en-US"/>
          </a:p>
        </p:txBody>
      </p:sp>
      <p:sp>
        <p:nvSpPr>
          <p:cNvPr id="6" name="Rectangle 143"/>
          <p:cNvSpPr>
            <a:spLocks noGrp="1" noChangeArrowheads="1"/>
          </p:cNvSpPr>
          <p:nvPr>
            <p:ph type="ftr" sz="quarter" idx="11"/>
          </p:nvPr>
        </p:nvSpPr>
        <p:spPr>
          <a:ln/>
        </p:spPr>
        <p:txBody>
          <a:bodyPr/>
          <a:lstStyle>
            <a:lvl1pPr>
              <a:defRPr/>
            </a:lvl1pPr>
          </a:lstStyle>
          <a:p>
            <a:pPr>
              <a:defRPr/>
            </a:pPr>
            <a:endParaRPr lang="en-US"/>
          </a:p>
        </p:txBody>
      </p:sp>
      <p:sp>
        <p:nvSpPr>
          <p:cNvPr id="7" name="Rectangle 144"/>
          <p:cNvSpPr>
            <a:spLocks noGrp="1" noChangeArrowheads="1"/>
          </p:cNvSpPr>
          <p:nvPr>
            <p:ph type="sldNum" sz="quarter" idx="12"/>
          </p:nvPr>
        </p:nvSpPr>
        <p:spPr>
          <a:ln/>
        </p:spPr>
        <p:txBody>
          <a:bodyPr/>
          <a:lstStyle>
            <a:lvl1pPr>
              <a:defRPr/>
            </a:lvl1pPr>
          </a:lstStyle>
          <a:p>
            <a:pPr>
              <a:defRPr/>
            </a:pPr>
            <a:fld id="{75CCBC43-8D3B-438E-A382-14B959AB775F}" type="slidenum">
              <a:rPr lang="en-US" smtClean="0"/>
              <a:pPr>
                <a:defRPr/>
              </a:pPr>
              <a:t>‹#›</a:t>
            </a:fld>
            <a:endParaRPr lang="en-US"/>
          </a:p>
        </p:txBody>
      </p:sp>
    </p:spTree>
    <p:extLst>
      <p:ext uri="{BB962C8B-B14F-4D97-AF65-F5344CB8AC3E}">
        <p14:creationId xmlns:p14="http://schemas.microsoft.com/office/powerpoint/2010/main" val="1641955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2"/>
          <p:cNvSpPr>
            <a:spLocks noGrp="1" noChangeArrowheads="1"/>
          </p:cNvSpPr>
          <p:nvPr>
            <p:ph type="dt" sz="quarter" idx="10"/>
          </p:nvPr>
        </p:nvSpPr>
        <p:spPr>
          <a:ln/>
        </p:spPr>
        <p:txBody>
          <a:bodyPr/>
          <a:lstStyle>
            <a:lvl1pPr>
              <a:defRPr/>
            </a:lvl1pPr>
          </a:lstStyle>
          <a:p>
            <a:pPr>
              <a:defRPr/>
            </a:pPr>
            <a:endParaRPr lang="en-US"/>
          </a:p>
        </p:txBody>
      </p:sp>
      <p:sp>
        <p:nvSpPr>
          <p:cNvPr id="5" name="Rectangle 143"/>
          <p:cNvSpPr>
            <a:spLocks noGrp="1" noChangeArrowheads="1"/>
          </p:cNvSpPr>
          <p:nvPr>
            <p:ph type="ftr" sz="quarter" idx="11"/>
          </p:nvPr>
        </p:nvSpPr>
        <p:spPr>
          <a:ln/>
        </p:spPr>
        <p:txBody>
          <a:bodyPr/>
          <a:lstStyle>
            <a:lvl1pPr>
              <a:defRPr/>
            </a:lvl1pPr>
          </a:lstStyle>
          <a:p>
            <a:pPr>
              <a:defRPr/>
            </a:pPr>
            <a:endParaRPr lang="en-US"/>
          </a:p>
        </p:txBody>
      </p:sp>
      <p:sp>
        <p:nvSpPr>
          <p:cNvPr id="6" name="Rectangle 144"/>
          <p:cNvSpPr>
            <a:spLocks noGrp="1" noChangeArrowheads="1"/>
          </p:cNvSpPr>
          <p:nvPr>
            <p:ph type="sldNum" sz="quarter" idx="12"/>
          </p:nvPr>
        </p:nvSpPr>
        <p:spPr>
          <a:ln/>
        </p:spPr>
        <p:txBody>
          <a:bodyPr/>
          <a:lstStyle>
            <a:lvl1pPr>
              <a:defRPr/>
            </a:lvl1pPr>
          </a:lstStyle>
          <a:p>
            <a:pPr>
              <a:defRPr/>
            </a:pPr>
            <a:fld id="{281D0C71-4008-4B5A-8DF8-3BA6A259BDAC}" type="slidenum">
              <a:rPr lang="en-US" smtClean="0"/>
              <a:pPr>
                <a:defRPr/>
              </a:pPr>
              <a:t>‹#›</a:t>
            </a:fld>
            <a:endParaRPr lang="en-US"/>
          </a:p>
        </p:txBody>
      </p:sp>
    </p:spTree>
    <p:extLst>
      <p:ext uri="{BB962C8B-B14F-4D97-AF65-F5344CB8AC3E}">
        <p14:creationId xmlns:p14="http://schemas.microsoft.com/office/powerpoint/2010/main" val="1914030087"/>
      </p:ext>
    </p:extLst>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2"/>
          <p:cNvSpPr>
            <a:spLocks noGrp="1" noChangeArrowheads="1"/>
          </p:cNvSpPr>
          <p:nvPr>
            <p:ph type="dt" sz="quarter" idx="10"/>
          </p:nvPr>
        </p:nvSpPr>
        <p:spPr>
          <a:ln/>
        </p:spPr>
        <p:txBody>
          <a:bodyPr/>
          <a:lstStyle>
            <a:lvl1pPr>
              <a:defRPr/>
            </a:lvl1pPr>
          </a:lstStyle>
          <a:p>
            <a:pPr>
              <a:defRPr/>
            </a:pPr>
            <a:endParaRPr lang="en-US"/>
          </a:p>
        </p:txBody>
      </p:sp>
      <p:sp>
        <p:nvSpPr>
          <p:cNvPr id="5" name="Rectangle 143"/>
          <p:cNvSpPr>
            <a:spLocks noGrp="1" noChangeArrowheads="1"/>
          </p:cNvSpPr>
          <p:nvPr>
            <p:ph type="ftr" sz="quarter" idx="11"/>
          </p:nvPr>
        </p:nvSpPr>
        <p:spPr>
          <a:ln/>
        </p:spPr>
        <p:txBody>
          <a:bodyPr/>
          <a:lstStyle>
            <a:lvl1pPr>
              <a:defRPr/>
            </a:lvl1pPr>
          </a:lstStyle>
          <a:p>
            <a:pPr>
              <a:defRPr/>
            </a:pPr>
            <a:endParaRPr lang="en-US"/>
          </a:p>
        </p:txBody>
      </p:sp>
      <p:sp>
        <p:nvSpPr>
          <p:cNvPr id="6" name="Rectangle 144"/>
          <p:cNvSpPr>
            <a:spLocks noGrp="1" noChangeArrowheads="1"/>
          </p:cNvSpPr>
          <p:nvPr>
            <p:ph type="sldNum" sz="quarter" idx="12"/>
          </p:nvPr>
        </p:nvSpPr>
        <p:spPr>
          <a:ln/>
        </p:spPr>
        <p:txBody>
          <a:bodyPr/>
          <a:lstStyle>
            <a:lvl1pPr>
              <a:defRPr/>
            </a:lvl1pPr>
          </a:lstStyle>
          <a:p>
            <a:pPr>
              <a:defRPr/>
            </a:pPr>
            <a:fld id="{5DDA5B23-23C1-4DD1-B38B-1A4E79325FC9}" type="slidenum">
              <a:rPr lang="en-US" smtClean="0"/>
              <a:pPr>
                <a:defRPr/>
              </a:pPr>
              <a:t>‹#›</a:t>
            </a:fld>
            <a:endParaRPr lang="en-US"/>
          </a:p>
        </p:txBody>
      </p:sp>
    </p:spTree>
    <p:extLst>
      <p:ext uri="{BB962C8B-B14F-4D97-AF65-F5344CB8AC3E}">
        <p14:creationId xmlns:p14="http://schemas.microsoft.com/office/powerpoint/2010/main" val="1585077529"/>
      </p:ext>
    </p:extLst>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2"/>
          <p:cNvSpPr>
            <a:spLocks noGrp="1" noChangeArrowheads="1"/>
          </p:cNvSpPr>
          <p:nvPr>
            <p:ph type="dt" sz="quarter" idx="10"/>
          </p:nvPr>
        </p:nvSpPr>
        <p:spPr>
          <a:ln/>
        </p:spPr>
        <p:txBody>
          <a:bodyPr/>
          <a:lstStyle>
            <a:lvl1pPr>
              <a:defRPr/>
            </a:lvl1pPr>
          </a:lstStyle>
          <a:p>
            <a:pPr>
              <a:defRPr/>
            </a:pPr>
            <a:endParaRPr lang="en-US"/>
          </a:p>
        </p:txBody>
      </p:sp>
      <p:sp>
        <p:nvSpPr>
          <p:cNvPr id="6" name="Rectangle 143"/>
          <p:cNvSpPr>
            <a:spLocks noGrp="1" noChangeArrowheads="1"/>
          </p:cNvSpPr>
          <p:nvPr>
            <p:ph type="ftr" sz="quarter" idx="11"/>
          </p:nvPr>
        </p:nvSpPr>
        <p:spPr>
          <a:ln/>
        </p:spPr>
        <p:txBody>
          <a:bodyPr/>
          <a:lstStyle>
            <a:lvl1pPr>
              <a:defRPr/>
            </a:lvl1pPr>
          </a:lstStyle>
          <a:p>
            <a:pPr>
              <a:defRPr/>
            </a:pPr>
            <a:endParaRPr lang="en-US"/>
          </a:p>
        </p:txBody>
      </p:sp>
      <p:sp>
        <p:nvSpPr>
          <p:cNvPr id="7" name="Rectangle 144"/>
          <p:cNvSpPr>
            <a:spLocks noGrp="1" noChangeArrowheads="1"/>
          </p:cNvSpPr>
          <p:nvPr>
            <p:ph type="sldNum" sz="quarter" idx="12"/>
          </p:nvPr>
        </p:nvSpPr>
        <p:spPr>
          <a:ln/>
        </p:spPr>
        <p:txBody>
          <a:bodyPr/>
          <a:lstStyle>
            <a:lvl1pPr>
              <a:defRPr/>
            </a:lvl1pPr>
          </a:lstStyle>
          <a:p>
            <a:pPr>
              <a:defRPr/>
            </a:pPr>
            <a:fld id="{7BBA96E0-D84A-45F2-9658-512BEAF14851}" type="slidenum">
              <a:rPr lang="en-US" smtClean="0"/>
              <a:pPr>
                <a:defRPr/>
              </a:pPr>
              <a:t>‹#›</a:t>
            </a:fld>
            <a:endParaRPr lang="en-US"/>
          </a:p>
        </p:txBody>
      </p:sp>
    </p:spTree>
    <p:extLst>
      <p:ext uri="{BB962C8B-B14F-4D97-AF65-F5344CB8AC3E}">
        <p14:creationId xmlns:p14="http://schemas.microsoft.com/office/powerpoint/2010/main" val="1530776732"/>
      </p:ext>
    </p:extLst>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2"/>
          <p:cNvSpPr>
            <a:spLocks noGrp="1" noChangeArrowheads="1"/>
          </p:cNvSpPr>
          <p:nvPr>
            <p:ph type="dt" sz="quarter" idx="10"/>
          </p:nvPr>
        </p:nvSpPr>
        <p:spPr>
          <a:ln/>
        </p:spPr>
        <p:txBody>
          <a:bodyPr/>
          <a:lstStyle>
            <a:lvl1pPr>
              <a:defRPr/>
            </a:lvl1pPr>
          </a:lstStyle>
          <a:p>
            <a:pPr>
              <a:defRPr/>
            </a:pPr>
            <a:endParaRPr lang="en-US"/>
          </a:p>
        </p:txBody>
      </p:sp>
      <p:sp>
        <p:nvSpPr>
          <p:cNvPr id="8" name="Rectangle 143"/>
          <p:cNvSpPr>
            <a:spLocks noGrp="1" noChangeArrowheads="1"/>
          </p:cNvSpPr>
          <p:nvPr>
            <p:ph type="ftr" sz="quarter" idx="11"/>
          </p:nvPr>
        </p:nvSpPr>
        <p:spPr>
          <a:ln/>
        </p:spPr>
        <p:txBody>
          <a:bodyPr/>
          <a:lstStyle>
            <a:lvl1pPr>
              <a:defRPr/>
            </a:lvl1pPr>
          </a:lstStyle>
          <a:p>
            <a:pPr>
              <a:defRPr/>
            </a:pPr>
            <a:endParaRPr lang="en-US"/>
          </a:p>
        </p:txBody>
      </p:sp>
      <p:sp>
        <p:nvSpPr>
          <p:cNvPr id="9" name="Rectangle 144"/>
          <p:cNvSpPr>
            <a:spLocks noGrp="1" noChangeArrowheads="1"/>
          </p:cNvSpPr>
          <p:nvPr>
            <p:ph type="sldNum" sz="quarter" idx="12"/>
          </p:nvPr>
        </p:nvSpPr>
        <p:spPr>
          <a:ln/>
        </p:spPr>
        <p:txBody>
          <a:bodyPr/>
          <a:lstStyle>
            <a:lvl1pPr>
              <a:defRPr/>
            </a:lvl1pPr>
          </a:lstStyle>
          <a:p>
            <a:pPr>
              <a:defRPr/>
            </a:pPr>
            <a:fld id="{BC530D45-8612-4E8C-8562-F256CF5F0106}" type="slidenum">
              <a:rPr lang="en-US" smtClean="0"/>
              <a:pPr>
                <a:defRPr/>
              </a:pPr>
              <a:t>‹#›</a:t>
            </a:fld>
            <a:endParaRPr lang="en-US"/>
          </a:p>
        </p:txBody>
      </p:sp>
    </p:spTree>
    <p:extLst>
      <p:ext uri="{BB962C8B-B14F-4D97-AF65-F5344CB8AC3E}">
        <p14:creationId xmlns:p14="http://schemas.microsoft.com/office/powerpoint/2010/main" val="2147120649"/>
      </p:ext>
    </p:extLst>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2"/>
          <p:cNvSpPr>
            <a:spLocks noGrp="1" noChangeArrowheads="1"/>
          </p:cNvSpPr>
          <p:nvPr>
            <p:ph type="dt" sz="quarter" idx="10"/>
          </p:nvPr>
        </p:nvSpPr>
        <p:spPr>
          <a:ln/>
        </p:spPr>
        <p:txBody>
          <a:bodyPr/>
          <a:lstStyle>
            <a:lvl1pPr>
              <a:defRPr/>
            </a:lvl1pPr>
          </a:lstStyle>
          <a:p>
            <a:pPr>
              <a:defRPr/>
            </a:pPr>
            <a:endParaRPr lang="en-US"/>
          </a:p>
        </p:txBody>
      </p:sp>
      <p:sp>
        <p:nvSpPr>
          <p:cNvPr id="4" name="Rectangle 143"/>
          <p:cNvSpPr>
            <a:spLocks noGrp="1" noChangeArrowheads="1"/>
          </p:cNvSpPr>
          <p:nvPr>
            <p:ph type="ftr" sz="quarter" idx="11"/>
          </p:nvPr>
        </p:nvSpPr>
        <p:spPr>
          <a:ln/>
        </p:spPr>
        <p:txBody>
          <a:bodyPr/>
          <a:lstStyle>
            <a:lvl1pPr>
              <a:defRPr/>
            </a:lvl1pPr>
          </a:lstStyle>
          <a:p>
            <a:pPr>
              <a:defRPr/>
            </a:pPr>
            <a:endParaRPr lang="en-US"/>
          </a:p>
        </p:txBody>
      </p:sp>
      <p:sp>
        <p:nvSpPr>
          <p:cNvPr id="5" name="Rectangle 144"/>
          <p:cNvSpPr>
            <a:spLocks noGrp="1" noChangeArrowheads="1"/>
          </p:cNvSpPr>
          <p:nvPr>
            <p:ph type="sldNum" sz="quarter" idx="12"/>
          </p:nvPr>
        </p:nvSpPr>
        <p:spPr>
          <a:ln/>
        </p:spPr>
        <p:txBody>
          <a:bodyPr/>
          <a:lstStyle>
            <a:lvl1pPr>
              <a:defRPr/>
            </a:lvl1pPr>
          </a:lstStyle>
          <a:p>
            <a:pPr>
              <a:defRPr/>
            </a:pPr>
            <a:fld id="{E553EA33-779B-4232-96CC-4F5A2484E882}" type="slidenum">
              <a:rPr lang="en-US" smtClean="0"/>
              <a:pPr>
                <a:defRPr/>
              </a:pPr>
              <a:t>‹#›</a:t>
            </a:fld>
            <a:endParaRPr lang="en-US"/>
          </a:p>
        </p:txBody>
      </p:sp>
    </p:spTree>
    <p:extLst>
      <p:ext uri="{BB962C8B-B14F-4D97-AF65-F5344CB8AC3E}">
        <p14:creationId xmlns:p14="http://schemas.microsoft.com/office/powerpoint/2010/main" val="1229706834"/>
      </p:ext>
    </p:extLst>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2"/>
          <p:cNvSpPr>
            <a:spLocks noGrp="1" noChangeArrowheads="1"/>
          </p:cNvSpPr>
          <p:nvPr>
            <p:ph type="dt" sz="quarter" idx="10"/>
          </p:nvPr>
        </p:nvSpPr>
        <p:spPr>
          <a:ln/>
        </p:spPr>
        <p:txBody>
          <a:bodyPr/>
          <a:lstStyle>
            <a:lvl1pPr>
              <a:defRPr/>
            </a:lvl1pPr>
          </a:lstStyle>
          <a:p>
            <a:pPr>
              <a:defRPr/>
            </a:pPr>
            <a:endParaRPr lang="en-US"/>
          </a:p>
        </p:txBody>
      </p:sp>
      <p:sp>
        <p:nvSpPr>
          <p:cNvPr id="3" name="Rectangle 143"/>
          <p:cNvSpPr>
            <a:spLocks noGrp="1" noChangeArrowheads="1"/>
          </p:cNvSpPr>
          <p:nvPr>
            <p:ph type="ftr" sz="quarter" idx="11"/>
          </p:nvPr>
        </p:nvSpPr>
        <p:spPr>
          <a:ln/>
        </p:spPr>
        <p:txBody>
          <a:bodyPr/>
          <a:lstStyle>
            <a:lvl1pPr>
              <a:defRPr/>
            </a:lvl1pPr>
          </a:lstStyle>
          <a:p>
            <a:pPr>
              <a:defRPr/>
            </a:pPr>
            <a:endParaRPr lang="en-US"/>
          </a:p>
        </p:txBody>
      </p:sp>
      <p:sp>
        <p:nvSpPr>
          <p:cNvPr id="4" name="Rectangle 144"/>
          <p:cNvSpPr>
            <a:spLocks noGrp="1" noChangeArrowheads="1"/>
          </p:cNvSpPr>
          <p:nvPr>
            <p:ph type="sldNum" sz="quarter" idx="12"/>
          </p:nvPr>
        </p:nvSpPr>
        <p:spPr>
          <a:ln/>
        </p:spPr>
        <p:txBody>
          <a:bodyPr/>
          <a:lstStyle>
            <a:lvl1pPr>
              <a:defRPr/>
            </a:lvl1pPr>
          </a:lstStyle>
          <a:p>
            <a:pPr>
              <a:defRPr/>
            </a:pPr>
            <a:fld id="{00DE8D68-AF41-408F-A576-6DC489AE9FB2}" type="slidenum">
              <a:rPr lang="en-US" smtClean="0"/>
              <a:pPr>
                <a:defRPr/>
              </a:pPr>
              <a:t>‹#›</a:t>
            </a:fld>
            <a:endParaRPr lang="en-US"/>
          </a:p>
        </p:txBody>
      </p:sp>
    </p:spTree>
    <p:extLst>
      <p:ext uri="{BB962C8B-B14F-4D97-AF65-F5344CB8AC3E}">
        <p14:creationId xmlns:p14="http://schemas.microsoft.com/office/powerpoint/2010/main" val="1048693013"/>
      </p:ext>
    </p:extLst>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2"/>
          <p:cNvSpPr>
            <a:spLocks noGrp="1" noChangeArrowheads="1"/>
          </p:cNvSpPr>
          <p:nvPr>
            <p:ph type="dt" sz="quarter" idx="10"/>
          </p:nvPr>
        </p:nvSpPr>
        <p:spPr>
          <a:ln/>
        </p:spPr>
        <p:txBody>
          <a:bodyPr/>
          <a:lstStyle>
            <a:lvl1pPr>
              <a:defRPr/>
            </a:lvl1pPr>
          </a:lstStyle>
          <a:p>
            <a:pPr>
              <a:defRPr/>
            </a:pPr>
            <a:endParaRPr lang="en-US"/>
          </a:p>
        </p:txBody>
      </p:sp>
      <p:sp>
        <p:nvSpPr>
          <p:cNvPr id="6" name="Rectangle 143"/>
          <p:cNvSpPr>
            <a:spLocks noGrp="1" noChangeArrowheads="1"/>
          </p:cNvSpPr>
          <p:nvPr>
            <p:ph type="ftr" sz="quarter" idx="11"/>
          </p:nvPr>
        </p:nvSpPr>
        <p:spPr>
          <a:ln/>
        </p:spPr>
        <p:txBody>
          <a:bodyPr/>
          <a:lstStyle>
            <a:lvl1pPr>
              <a:defRPr/>
            </a:lvl1pPr>
          </a:lstStyle>
          <a:p>
            <a:pPr>
              <a:defRPr/>
            </a:pPr>
            <a:endParaRPr lang="en-US"/>
          </a:p>
        </p:txBody>
      </p:sp>
      <p:sp>
        <p:nvSpPr>
          <p:cNvPr id="7" name="Rectangle 144"/>
          <p:cNvSpPr>
            <a:spLocks noGrp="1" noChangeArrowheads="1"/>
          </p:cNvSpPr>
          <p:nvPr>
            <p:ph type="sldNum" sz="quarter" idx="12"/>
          </p:nvPr>
        </p:nvSpPr>
        <p:spPr>
          <a:ln/>
        </p:spPr>
        <p:txBody>
          <a:bodyPr/>
          <a:lstStyle>
            <a:lvl1pPr>
              <a:defRPr/>
            </a:lvl1pPr>
          </a:lstStyle>
          <a:p>
            <a:pPr>
              <a:defRPr/>
            </a:pPr>
            <a:fld id="{CBAC0D62-400E-4C42-8398-B1FA514C31C2}" type="slidenum">
              <a:rPr lang="en-US" smtClean="0"/>
              <a:pPr>
                <a:defRPr/>
              </a:pPr>
              <a:t>‹#›</a:t>
            </a:fld>
            <a:endParaRPr lang="en-US"/>
          </a:p>
        </p:txBody>
      </p:sp>
    </p:spTree>
    <p:extLst>
      <p:ext uri="{BB962C8B-B14F-4D97-AF65-F5344CB8AC3E}">
        <p14:creationId xmlns:p14="http://schemas.microsoft.com/office/powerpoint/2010/main" val="1288299477"/>
      </p:ext>
    </p:extLst>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2"/>
          <p:cNvSpPr>
            <a:spLocks noGrp="1" noChangeArrowheads="1"/>
          </p:cNvSpPr>
          <p:nvPr>
            <p:ph type="dt" sz="quarter" idx="10"/>
          </p:nvPr>
        </p:nvSpPr>
        <p:spPr>
          <a:ln/>
        </p:spPr>
        <p:txBody>
          <a:bodyPr/>
          <a:lstStyle>
            <a:lvl1pPr>
              <a:defRPr/>
            </a:lvl1pPr>
          </a:lstStyle>
          <a:p>
            <a:pPr>
              <a:defRPr/>
            </a:pPr>
            <a:endParaRPr lang="en-US"/>
          </a:p>
        </p:txBody>
      </p:sp>
      <p:sp>
        <p:nvSpPr>
          <p:cNvPr id="6" name="Rectangle 143"/>
          <p:cNvSpPr>
            <a:spLocks noGrp="1" noChangeArrowheads="1"/>
          </p:cNvSpPr>
          <p:nvPr>
            <p:ph type="ftr" sz="quarter" idx="11"/>
          </p:nvPr>
        </p:nvSpPr>
        <p:spPr>
          <a:ln/>
        </p:spPr>
        <p:txBody>
          <a:bodyPr/>
          <a:lstStyle>
            <a:lvl1pPr>
              <a:defRPr/>
            </a:lvl1pPr>
          </a:lstStyle>
          <a:p>
            <a:pPr>
              <a:defRPr/>
            </a:pPr>
            <a:endParaRPr lang="en-US"/>
          </a:p>
        </p:txBody>
      </p:sp>
      <p:sp>
        <p:nvSpPr>
          <p:cNvPr id="7" name="Rectangle 144"/>
          <p:cNvSpPr>
            <a:spLocks noGrp="1" noChangeArrowheads="1"/>
          </p:cNvSpPr>
          <p:nvPr>
            <p:ph type="sldNum" sz="quarter" idx="12"/>
          </p:nvPr>
        </p:nvSpPr>
        <p:spPr>
          <a:ln/>
        </p:spPr>
        <p:txBody>
          <a:bodyPr/>
          <a:lstStyle>
            <a:lvl1pPr>
              <a:defRPr/>
            </a:lvl1pPr>
          </a:lstStyle>
          <a:p>
            <a:pPr>
              <a:defRPr/>
            </a:pPr>
            <a:fld id="{043F4412-7269-49FF-BA8A-69272ADBC542}" type="slidenum">
              <a:rPr lang="en-US" smtClean="0"/>
              <a:pPr>
                <a:defRPr/>
              </a:pPr>
              <a:t>‹#›</a:t>
            </a:fld>
            <a:endParaRPr lang="en-US"/>
          </a:p>
        </p:txBody>
      </p:sp>
    </p:spTree>
    <p:extLst>
      <p:ext uri="{BB962C8B-B14F-4D97-AF65-F5344CB8AC3E}">
        <p14:creationId xmlns:p14="http://schemas.microsoft.com/office/powerpoint/2010/main" val="1600420343"/>
      </p:ext>
    </p:extLst>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37"/>
          <p:cNvSpPr>
            <a:spLocks noGrp="1" noChangeArrowheads="1"/>
          </p:cNvSpPr>
          <p:nvPr>
            <p:ph type="title"/>
          </p:nvPr>
        </p:nvSpPr>
        <p:spPr bwMode="auto">
          <a:xfrm>
            <a:off x="533400" y="381000"/>
            <a:ext cx="80010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138"/>
          <p:cNvSpPr>
            <a:spLocks noGrp="1" noChangeArrowheads="1"/>
          </p:cNvSpPr>
          <p:nvPr>
            <p:ph type="body" idx="1"/>
          </p:nvPr>
        </p:nvSpPr>
        <p:spPr bwMode="auto">
          <a:xfrm>
            <a:off x="533400" y="1600200"/>
            <a:ext cx="8001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398" name="Rectangle 142"/>
          <p:cNvSpPr>
            <a:spLocks noGrp="1" noChangeArrowheads="1"/>
          </p:cNvSpPr>
          <p:nvPr>
            <p:ph type="dt" sz="quarter" idx="2"/>
          </p:nvPr>
        </p:nvSpPr>
        <p:spPr bwMode="auto">
          <a:xfrm>
            <a:off x="228600" y="6324600"/>
            <a:ext cx="16764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000000"/>
                </a:solidFill>
                <a:latin typeface="+mn-lt"/>
              </a:defRPr>
            </a:lvl1pPr>
          </a:lstStyle>
          <a:p>
            <a:pPr>
              <a:defRPr/>
            </a:pPr>
            <a:endParaRPr lang="en-US"/>
          </a:p>
        </p:txBody>
      </p:sp>
      <p:sp>
        <p:nvSpPr>
          <p:cNvPr id="96399" name="Rectangle 143"/>
          <p:cNvSpPr>
            <a:spLocks noGrp="1" noChangeArrowheads="1"/>
          </p:cNvSpPr>
          <p:nvPr>
            <p:ph type="ftr" sz="quarter" idx="3"/>
          </p:nvPr>
        </p:nvSpPr>
        <p:spPr bwMode="auto">
          <a:xfrm>
            <a:off x="2057400" y="632460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000000"/>
                </a:solidFill>
                <a:latin typeface="+mn-lt"/>
              </a:defRPr>
            </a:lvl1pPr>
          </a:lstStyle>
          <a:p>
            <a:pPr>
              <a:defRPr/>
            </a:pPr>
            <a:endParaRPr lang="en-US"/>
          </a:p>
        </p:txBody>
      </p:sp>
      <p:sp>
        <p:nvSpPr>
          <p:cNvPr id="96400" name="Rectangle 144"/>
          <p:cNvSpPr>
            <a:spLocks noGrp="1" noChangeArrowheads="1"/>
          </p:cNvSpPr>
          <p:nvPr>
            <p:ph type="sldNum" sz="quarter" idx="4"/>
          </p:nvPr>
        </p:nvSpPr>
        <p:spPr bwMode="auto">
          <a:xfrm>
            <a:off x="7772400" y="632460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000000"/>
                </a:solidFill>
                <a:latin typeface="+mn-lt"/>
              </a:defRPr>
            </a:lvl1pPr>
          </a:lstStyle>
          <a:p>
            <a:pPr>
              <a:defRPr/>
            </a:pPr>
            <a:fld id="{75CCBC43-8D3B-438E-A382-14B959AB775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Lst>
  <p:transition spd="med">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0000"/>
          </a:solidFill>
          <a:latin typeface="+mj-lt"/>
          <a:ea typeface="+mj-ea"/>
          <a:cs typeface="+mj-cs"/>
        </a:defRPr>
      </a:lvl1pPr>
      <a:lvl2pPr algn="l" rtl="0" eaLnBrk="1" fontAlgn="base" hangingPunct="1">
        <a:spcBef>
          <a:spcPct val="0"/>
        </a:spcBef>
        <a:spcAft>
          <a:spcPct val="0"/>
        </a:spcAft>
        <a:defRPr sz="3200" b="1">
          <a:solidFill>
            <a:srgbClr val="000000"/>
          </a:solidFill>
          <a:latin typeface="Century Gothic" pitchFamily="34" charset="0"/>
        </a:defRPr>
      </a:lvl2pPr>
      <a:lvl3pPr algn="l" rtl="0" eaLnBrk="1" fontAlgn="base" hangingPunct="1">
        <a:spcBef>
          <a:spcPct val="0"/>
        </a:spcBef>
        <a:spcAft>
          <a:spcPct val="0"/>
        </a:spcAft>
        <a:defRPr sz="3200" b="1">
          <a:solidFill>
            <a:srgbClr val="000000"/>
          </a:solidFill>
          <a:latin typeface="Century Gothic" pitchFamily="34" charset="0"/>
        </a:defRPr>
      </a:lvl3pPr>
      <a:lvl4pPr algn="l" rtl="0" eaLnBrk="1" fontAlgn="base" hangingPunct="1">
        <a:spcBef>
          <a:spcPct val="0"/>
        </a:spcBef>
        <a:spcAft>
          <a:spcPct val="0"/>
        </a:spcAft>
        <a:defRPr sz="3200" b="1">
          <a:solidFill>
            <a:srgbClr val="000000"/>
          </a:solidFill>
          <a:latin typeface="Century Gothic" pitchFamily="34" charset="0"/>
        </a:defRPr>
      </a:lvl4pPr>
      <a:lvl5pPr algn="l" rtl="0" eaLnBrk="1" fontAlgn="base" hangingPunct="1">
        <a:spcBef>
          <a:spcPct val="0"/>
        </a:spcBef>
        <a:spcAft>
          <a:spcPct val="0"/>
        </a:spcAft>
        <a:defRPr sz="3200" b="1">
          <a:solidFill>
            <a:srgbClr val="000000"/>
          </a:solidFill>
          <a:latin typeface="Century Gothic" pitchFamily="34" charset="0"/>
        </a:defRPr>
      </a:lvl5pPr>
      <a:lvl6pPr marL="457200" algn="l" rtl="0" eaLnBrk="1" fontAlgn="base" hangingPunct="1">
        <a:spcBef>
          <a:spcPct val="0"/>
        </a:spcBef>
        <a:spcAft>
          <a:spcPct val="0"/>
        </a:spcAft>
        <a:defRPr sz="3200" b="1">
          <a:solidFill>
            <a:srgbClr val="000000"/>
          </a:solidFill>
          <a:latin typeface="Century Gothic" pitchFamily="34" charset="0"/>
        </a:defRPr>
      </a:lvl6pPr>
      <a:lvl7pPr marL="914400" algn="l" rtl="0" eaLnBrk="1" fontAlgn="base" hangingPunct="1">
        <a:spcBef>
          <a:spcPct val="0"/>
        </a:spcBef>
        <a:spcAft>
          <a:spcPct val="0"/>
        </a:spcAft>
        <a:defRPr sz="3200" b="1">
          <a:solidFill>
            <a:srgbClr val="000000"/>
          </a:solidFill>
          <a:latin typeface="Century Gothic" pitchFamily="34" charset="0"/>
        </a:defRPr>
      </a:lvl7pPr>
      <a:lvl8pPr marL="1371600" algn="l" rtl="0" eaLnBrk="1" fontAlgn="base" hangingPunct="1">
        <a:spcBef>
          <a:spcPct val="0"/>
        </a:spcBef>
        <a:spcAft>
          <a:spcPct val="0"/>
        </a:spcAft>
        <a:defRPr sz="3200" b="1">
          <a:solidFill>
            <a:srgbClr val="000000"/>
          </a:solidFill>
          <a:latin typeface="Century Gothic" pitchFamily="34" charset="0"/>
        </a:defRPr>
      </a:lvl8pPr>
      <a:lvl9pPr marL="1828800" algn="l" rtl="0" eaLnBrk="1" fontAlgn="base" hangingPunct="1">
        <a:spcBef>
          <a:spcPct val="0"/>
        </a:spcBef>
        <a:spcAft>
          <a:spcPct val="0"/>
        </a:spcAft>
        <a:defRPr sz="3200" b="1">
          <a:solidFill>
            <a:srgbClr val="000000"/>
          </a:solidFill>
          <a:latin typeface="Century Gothic" pitchFamily="34" charset="0"/>
        </a:defRPr>
      </a:lvl9pPr>
    </p:titleStyle>
    <p:bodyStyle>
      <a:lvl1pPr marL="342900" indent="-342900" algn="l" rtl="0" eaLnBrk="1" fontAlgn="base" hangingPunct="1">
        <a:spcBef>
          <a:spcPct val="40000"/>
        </a:spcBef>
        <a:spcAft>
          <a:spcPct val="0"/>
        </a:spcAft>
        <a:buClr>
          <a:srgbClr val="000000"/>
        </a:buClr>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Font typeface="Century Gothic" pitchFamily="34" charset="0"/>
        <a:buChar char="−"/>
        <a:defRPr sz="2200">
          <a:solidFill>
            <a:srgbClr val="000000"/>
          </a:solidFill>
          <a:latin typeface="+mn-lt"/>
        </a:defRPr>
      </a:lvl2pPr>
      <a:lvl3pPr marL="1143000" indent="-228600" algn="l" rtl="0" eaLnBrk="1" fontAlgn="base" hangingPunct="1">
        <a:spcBef>
          <a:spcPct val="20000"/>
        </a:spcBef>
        <a:spcAft>
          <a:spcPct val="0"/>
        </a:spcAft>
        <a:buClr>
          <a:srgbClr val="000000"/>
        </a:buClr>
        <a:buChar char="•"/>
        <a:defRPr sz="2000">
          <a:solidFill>
            <a:srgbClr val="000000"/>
          </a:solidFill>
          <a:latin typeface="+mn-lt"/>
        </a:defRPr>
      </a:lvl3pPr>
      <a:lvl4pPr marL="1600200" indent="-228600" algn="l" rtl="0" eaLnBrk="1" fontAlgn="base" hangingPunct="1">
        <a:spcBef>
          <a:spcPct val="20000"/>
        </a:spcBef>
        <a:spcAft>
          <a:spcPct val="0"/>
        </a:spcAft>
        <a:buClr>
          <a:srgbClr val="000000"/>
        </a:buClr>
        <a:buFont typeface="Century Gothic" pitchFamily="34" charset="0"/>
        <a:buChar char="−"/>
        <a:defRPr>
          <a:solidFill>
            <a:srgbClr val="000000"/>
          </a:solidFill>
          <a:latin typeface="+mn-lt"/>
        </a:defRPr>
      </a:lvl4pPr>
      <a:lvl5pPr marL="2057400" indent="-228600" algn="l" rtl="0" eaLnBrk="1" fontAlgn="base" hangingPunct="1">
        <a:spcBef>
          <a:spcPct val="20000"/>
        </a:spcBef>
        <a:spcAft>
          <a:spcPct val="0"/>
        </a:spcAft>
        <a:buClr>
          <a:srgbClr val="000000"/>
        </a:buClr>
        <a:buChar char="•"/>
        <a:defRPr>
          <a:solidFill>
            <a:srgbClr val="000000"/>
          </a:solidFill>
          <a:latin typeface="+mn-lt"/>
        </a:defRPr>
      </a:lvl5pPr>
      <a:lvl6pPr marL="2514600" indent="-228600" algn="l" rtl="0" eaLnBrk="1" fontAlgn="base" hangingPunct="1">
        <a:spcBef>
          <a:spcPct val="20000"/>
        </a:spcBef>
        <a:spcAft>
          <a:spcPct val="0"/>
        </a:spcAft>
        <a:buClr>
          <a:srgbClr val="000000"/>
        </a:buClr>
        <a:buChar char="•"/>
        <a:defRPr>
          <a:solidFill>
            <a:srgbClr val="000000"/>
          </a:solidFill>
          <a:latin typeface="+mn-lt"/>
        </a:defRPr>
      </a:lvl6pPr>
      <a:lvl7pPr marL="2971800" indent="-228600" algn="l" rtl="0" eaLnBrk="1" fontAlgn="base" hangingPunct="1">
        <a:spcBef>
          <a:spcPct val="20000"/>
        </a:spcBef>
        <a:spcAft>
          <a:spcPct val="0"/>
        </a:spcAft>
        <a:buClr>
          <a:srgbClr val="000000"/>
        </a:buClr>
        <a:buChar char="•"/>
        <a:defRPr>
          <a:solidFill>
            <a:srgbClr val="000000"/>
          </a:solidFill>
          <a:latin typeface="+mn-lt"/>
        </a:defRPr>
      </a:lvl7pPr>
      <a:lvl8pPr marL="3429000" indent="-228600" algn="l" rtl="0" eaLnBrk="1" fontAlgn="base" hangingPunct="1">
        <a:spcBef>
          <a:spcPct val="20000"/>
        </a:spcBef>
        <a:spcAft>
          <a:spcPct val="0"/>
        </a:spcAft>
        <a:buClr>
          <a:srgbClr val="000000"/>
        </a:buClr>
        <a:buChar char="•"/>
        <a:defRPr>
          <a:solidFill>
            <a:srgbClr val="000000"/>
          </a:solidFill>
          <a:latin typeface="+mn-lt"/>
        </a:defRPr>
      </a:lvl8pPr>
      <a:lvl9pPr marL="3886200" indent="-228600" algn="l" rtl="0" eaLnBrk="1" fontAlgn="base" hangingPunct="1">
        <a:spcBef>
          <a:spcPct val="20000"/>
        </a:spcBef>
        <a:spcAft>
          <a:spcPct val="0"/>
        </a:spcAft>
        <a:buClr>
          <a:srgbClr val="000000"/>
        </a:buClr>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sz="quarter"/>
          </p:nvPr>
        </p:nvSpPr>
        <p:spPr>
          <a:xfrm>
            <a:off x="685800" y="1828800"/>
            <a:ext cx="7772400" cy="1829761"/>
          </a:xfrm>
        </p:spPr>
        <p:txBody>
          <a:bodyPr>
            <a:normAutofit/>
          </a:bodyPr>
          <a:lstStyle/>
          <a:p>
            <a:pPr algn="ctr" eaLnBrk="1" fontAlgn="auto" hangingPunct="1">
              <a:spcAft>
                <a:spcPts val="0"/>
              </a:spcAft>
              <a:defRPr/>
            </a:pPr>
            <a:r>
              <a:rPr lang="en-US" dirty="0" smtClean="0">
                <a:solidFill>
                  <a:srgbClr val="FF0000"/>
                </a:solidFill>
              </a:rPr>
              <a:t>CSLI Survey– Final Meeting, </a:t>
            </a:r>
            <a:br>
              <a:rPr lang="en-US" dirty="0" smtClean="0">
                <a:solidFill>
                  <a:srgbClr val="FF0000"/>
                </a:solidFill>
              </a:rPr>
            </a:br>
            <a:r>
              <a:rPr lang="en-US" dirty="0" smtClean="0">
                <a:solidFill>
                  <a:srgbClr val="FF0000"/>
                </a:solidFill>
              </a:rPr>
              <a:t>Fall 2015</a:t>
            </a:r>
            <a:r>
              <a:rPr lang="en-US" dirty="0" smtClean="0"/>
              <a:t>	</a:t>
            </a:r>
          </a:p>
        </p:txBody>
      </p:sp>
      <p:sp>
        <p:nvSpPr>
          <p:cNvPr id="10243" name="Rectangle 3"/>
          <p:cNvSpPr>
            <a:spLocks noGrp="1" noChangeArrowheads="1"/>
          </p:cNvSpPr>
          <p:nvPr>
            <p:ph type="subTitle" sz="quarter" idx="1"/>
          </p:nvPr>
        </p:nvSpPr>
        <p:spPr/>
        <p:txBody>
          <a:bodyPr>
            <a:normAutofit fontScale="55000" lnSpcReduction="20000"/>
          </a:bodyPr>
          <a:lstStyle/>
          <a:p>
            <a:pPr marR="0" algn="ctr" eaLnBrk="1" hangingPunct="1">
              <a:lnSpc>
                <a:spcPct val="80000"/>
              </a:lnSpc>
            </a:pPr>
            <a:r>
              <a:rPr lang="en-US" sz="2500" dirty="0" smtClean="0"/>
              <a:t>Review the process</a:t>
            </a:r>
          </a:p>
          <a:p>
            <a:pPr marR="0" algn="ctr" eaLnBrk="1" hangingPunct="1">
              <a:lnSpc>
                <a:spcPct val="80000"/>
              </a:lnSpc>
            </a:pPr>
            <a:r>
              <a:rPr lang="en-US" sz="2500" dirty="0" smtClean="0"/>
              <a:t>Review the findings</a:t>
            </a:r>
          </a:p>
          <a:p>
            <a:pPr marR="0" algn="ctr" eaLnBrk="1" hangingPunct="1">
              <a:lnSpc>
                <a:spcPct val="80000"/>
              </a:lnSpc>
            </a:pPr>
            <a:r>
              <a:rPr lang="en-US" sz="2500" dirty="0" smtClean="0"/>
              <a:t>Analyze - Hypotheses</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50" name="Rectangle 1"/>
          <p:cNvSpPr>
            <a:spLocks noChangeArrowheads="1"/>
          </p:cNvSpPr>
          <p:nvPr/>
        </p:nvSpPr>
        <p:spPr bwMode="auto">
          <a:xfrm>
            <a:off x="533400" y="133350"/>
            <a:ext cx="8451850" cy="800100"/>
          </a:xfrm>
          <a:prstGeom prst="rect">
            <a:avLst/>
          </a:prstGeom>
          <a:noFill/>
          <a:ln w="9525">
            <a:noFill/>
            <a:miter lim="800000"/>
            <a:headEnd/>
            <a:tailEnd/>
          </a:ln>
        </p:spPr>
        <p:txBody>
          <a:bodyPr wrap="none" anchor="ctr">
            <a:spAutoFit/>
          </a:bodyPr>
          <a:lstStyle/>
          <a:p>
            <a:pPr eaLnBrk="0" hangingPunct="0">
              <a:tabLst>
                <a:tab pos="228600" algn="l"/>
              </a:tabLst>
            </a:pPr>
            <a:r>
              <a:rPr lang="en-US" sz="2800" b="1"/>
              <a:t>Economic Conditions over the next 12 Months</a:t>
            </a:r>
            <a:endParaRPr lang="en-US" sz="2800"/>
          </a:p>
          <a:p>
            <a:pPr eaLnBrk="0" hangingPunct="0">
              <a:tabLst>
                <a:tab pos="228600" algn="l"/>
              </a:tabLst>
            </a:pP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57488587"/>
              </p:ext>
            </p:extLst>
          </p:nvPr>
        </p:nvGraphicFramePr>
        <p:xfrm>
          <a:off x="1295400" y="685800"/>
          <a:ext cx="6227445" cy="1280160"/>
        </p:xfrm>
        <a:graphic>
          <a:graphicData uri="http://schemas.openxmlformats.org/drawingml/2006/table">
            <a:tbl>
              <a:tblPr firstRow="1" firstCol="1" bandRow="1">
                <a:tableStyleId>{5C22544A-7EE6-4342-B048-85BDC9FD1C3A}</a:tableStyleId>
              </a:tblPr>
              <a:tblGrid>
                <a:gridCol w="2360295"/>
                <a:gridCol w="659130"/>
                <a:gridCol w="775970"/>
                <a:gridCol w="765810"/>
                <a:gridCol w="929640"/>
                <a:gridCol w="736600"/>
              </a:tblGrid>
              <a:tr h="0">
                <a:tc>
                  <a:txBody>
                    <a:bodyPr/>
                    <a:lstStyle/>
                    <a:p>
                      <a:pPr marL="0" marR="0" algn="ctr">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Better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Same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Worse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Unsure/NA</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Total</a:t>
                      </a:r>
                      <a:endParaRPr lang="en-US" sz="12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200">
                          <a:effectLst/>
                        </a:rPr>
                        <a:t>Economic growth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52</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100</a:t>
                      </a:r>
                    </a:p>
                  </a:txBody>
                  <a:tcPr marL="68580" marR="68580" marT="0" marB="0"/>
                </a:tc>
              </a:tr>
              <a:tr h="0">
                <a:tc>
                  <a:txBody>
                    <a:bodyPr/>
                    <a:lstStyle/>
                    <a:p>
                      <a:pPr marL="0" marR="0" algn="ctr">
                        <a:spcBef>
                          <a:spcPts val="0"/>
                        </a:spcBef>
                        <a:spcAft>
                          <a:spcPts val="0"/>
                        </a:spcAft>
                      </a:pPr>
                      <a:r>
                        <a:rPr lang="en-US" sz="1200">
                          <a:effectLst/>
                        </a:rPr>
                        <a:t>Unemployment</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48</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100</a:t>
                      </a:r>
                    </a:p>
                  </a:txBody>
                  <a:tcPr marL="68580" marR="68580" marT="0" marB="0"/>
                </a:tc>
              </a:tr>
              <a:tr h="0">
                <a:tc>
                  <a:txBody>
                    <a:bodyPr/>
                    <a:lstStyle/>
                    <a:p>
                      <a:pPr marL="0" marR="0" algn="ctr">
                        <a:spcBef>
                          <a:spcPts val="0"/>
                        </a:spcBef>
                        <a:spcAft>
                          <a:spcPts val="0"/>
                        </a:spcAft>
                      </a:pPr>
                      <a:r>
                        <a:rPr lang="en-US" sz="1200">
                          <a:effectLst/>
                        </a:rPr>
                        <a:t>Inflation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100</a:t>
                      </a:r>
                    </a:p>
                  </a:txBody>
                  <a:tcPr marL="68580" marR="68580" marT="0" marB="0"/>
                </a:tc>
              </a:tr>
              <a:tr h="0">
                <a:tc>
                  <a:txBody>
                    <a:bodyPr/>
                    <a:lstStyle/>
                    <a:p>
                      <a:pPr marL="0" marR="0" algn="ctr">
                        <a:spcBef>
                          <a:spcPts val="0"/>
                        </a:spcBef>
                        <a:spcAft>
                          <a:spcPts val="0"/>
                        </a:spcAft>
                      </a:pPr>
                      <a:r>
                        <a:rPr lang="en-US" sz="1200">
                          <a:effectLst/>
                        </a:rPr>
                        <a:t>Your personal financial situation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60</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ctr">
                        <a:spcBef>
                          <a:spcPts val="0"/>
                        </a:spcBef>
                        <a:spcAft>
                          <a:spcPts val="0"/>
                        </a:spcAft>
                      </a:pPr>
                      <a:r>
                        <a:rPr lang="en-US" sz="1600">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ctr">
                        <a:spcBef>
                          <a:spcPts val="0"/>
                        </a:spcBef>
                        <a:spcAft>
                          <a:spcPts val="0"/>
                        </a:spcAft>
                      </a:pPr>
                      <a:r>
                        <a:rPr lang="en-US" sz="1600" dirty="0">
                          <a:effectLst/>
                          <a:latin typeface="Times New Roman" panose="02020603050405020304" pitchFamily="18" charset="0"/>
                          <a:ea typeface="Times New Roman" panose="02020603050405020304" pitchFamily="18" charset="0"/>
                        </a:rPr>
                        <a:t>100</a:t>
                      </a:r>
                    </a:p>
                  </a:txBody>
                  <a:tcPr marL="68580" marR="68580" marT="0" marB="0"/>
                </a:tc>
              </a:tr>
            </a:tbl>
          </a:graphicData>
        </a:graphic>
      </p:graphicFrame>
      <p:graphicFrame>
        <p:nvGraphicFramePr>
          <p:cNvPr id="5" name="Chart 4"/>
          <p:cNvGraphicFramePr/>
          <p:nvPr>
            <p:extLst>
              <p:ext uri="{D42A27DB-BD31-4B8C-83A1-F6EECF244321}">
                <p14:modId xmlns:p14="http://schemas.microsoft.com/office/powerpoint/2010/main" val="3029253457"/>
              </p:ext>
            </p:extLst>
          </p:nvPr>
        </p:nvGraphicFramePr>
        <p:xfrm>
          <a:off x="533400" y="2133600"/>
          <a:ext cx="8382000" cy="43967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01000" cy="533400"/>
          </a:xfrm>
        </p:spPr>
        <p:txBody>
          <a:bodyPr/>
          <a:lstStyle/>
          <a:p>
            <a:pPr algn="ctr"/>
            <a:r>
              <a:rPr lang="en-US" dirty="0" smtClean="0"/>
              <a:t>Public Policy Agreement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58817656"/>
              </p:ext>
            </p:extLst>
          </p:nvPr>
        </p:nvGraphicFramePr>
        <p:xfrm>
          <a:off x="381000" y="838200"/>
          <a:ext cx="8458200" cy="3627120"/>
        </p:xfrm>
        <a:graphic>
          <a:graphicData uri="http://schemas.openxmlformats.org/drawingml/2006/table">
            <a:tbl>
              <a:tblPr firstRow="1" firstCol="1" bandRow="1">
                <a:tableStyleId>{5C22544A-7EE6-4342-B048-85BDC9FD1C3A}</a:tableStyleId>
              </a:tblPr>
              <a:tblGrid>
                <a:gridCol w="5715000"/>
                <a:gridCol w="609600"/>
                <a:gridCol w="762000"/>
                <a:gridCol w="685800"/>
                <a:gridCol w="685800"/>
              </a:tblGrid>
              <a:tr h="0">
                <a:tc>
                  <a:txBody>
                    <a:bodyPr/>
                    <a:lstStyle/>
                    <a:p>
                      <a:pPr marL="0" marR="0" algn="ctr">
                        <a:spcBef>
                          <a:spcPts val="0"/>
                        </a:spcBef>
                        <a:spcAft>
                          <a:spcPts val="0"/>
                        </a:spcAft>
                      </a:pPr>
                      <a:r>
                        <a:rPr lang="en-US" sz="11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Agree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Disagree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Can’t decide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No answer</a:t>
                      </a:r>
                      <a:endParaRPr lang="en-US" sz="12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l">
                        <a:spcBef>
                          <a:spcPts val="0"/>
                        </a:spcBef>
                        <a:spcAft>
                          <a:spcPts val="0"/>
                        </a:spcAft>
                      </a:pPr>
                      <a:r>
                        <a:rPr lang="en-US" sz="1200" dirty="0">
                          <a:effectLst/>
                        </a:rPr>
                        <a:t>Anne Arundel County and Annapolis are reviewing ways to combine government services. Do you agree or disagree with these efforts?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800" b="1" dirty="0">
                          <a:effectLst/>
                        </a:rPr>
                        <a:t>70</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800" b="1">
                          <a:effectLst/>
                        </a:rPr>
                        <a:t>18</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9</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4</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0" marR="0" algn="l">
                        <a:spcBef>
                          <a:spcPts val="0"/>
                        </a:spcBef>
                        <a:spcAft>
                          <a:spcPts val="0"/>
                        </a:spcAft>
                      </a:pPr>
                      <a:r>
                        <a:rPr lang="en-US" sz="1200" dirty="0">
                          <a:effectLst/>
                        </a:rPr>
                        <a:t>County teachers and the Board of Education are at impasse over contract talks. Teachers believe that they should be awarded salary increases even if it means cuts in other areas of school spending. Do you agree or disagree with the teachers?</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800" b="1" dirty="0">
                          <a:effectLst/>
                        </a:rPr>
                        <a:t>51</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800" b="1" dirty="0">
                          <a:effectLst/>
                        </a:rPr>
                        <a:t>33</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13</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2</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0" marR="0" algn="l">
                        <a:spcBef>
                          <a:spcPts val="0"/>
                        </a:spcBef>
                        <a:spcAft>
                          <a:spcPts val="0"/>
                        </a:spcAft>
                      </a:pPr>
                      <a:r>
                        <a:rPr lang="en-US" sz="1200" dirty="0">
                          <a:effectLst/>
                        </a:rPr>
                        <a:t>Do you agree or disagree with the idea that the federal government establish a cap on carbon emissions, auction carbon permits to energy companies, and return all auction proceeds to citizens as a dividend?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800" b="1">
                          <a:effectLst/>
                        </a:rPr>
                        <a:t>51</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800" b="1" dirty="0">
                          <a:effectLst/>
                        </a:rPr>
                        <a:t>30</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14</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5</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0" marR="0" algn="l">
                        <a:spcBef>
                          <a:spcPts val="0"/>
                        </a:spcBef>
                        <a:spcAft>
                          <a:spcPts val="0"/>
                        </a:spcAft>
                      </a:pPr>
                      <a:r>
                        <a:rPr lang="en-US" sz="1200" dirty="0">
                          <a:effectLst/>
                        </a:rPr>
                        <a:t>Currently the County imposes no limits over the location of group homes for unrelated individuals with health concerns. Some have advocated restrictions on group homes’ locations. Do you agree or disagree?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800" b="1">
                          <a:effectLst/>
                        </a:rPr>
                        <a:t>45</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800" b="1">
                          <a:effectLst/>
                        </a:rPr>
                        <a:t>35</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15</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5</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0" marR="0" algn="l">
                        <a:spcBef>
                          <a:spcPts val="0"/>
                        </a:spcBef>
                        <a:spcAft>
                          <a:spcPts val="0"/>
                        </a:spcAft>
                      </a:pPr>
                      <a:r>
                        <a:rPr lang="en-US" sz="1200" dirty="0">
                          <a:effectLst/>
                        </a:rPr>
                        <a:t>Do you agree or disagree that Annapolis is doing enough to deal with flooding due to storm surges and sea level rise?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800" b="1">
                          <a:effectLst/>
                        </a:rPr>
                        <a:t>29</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800" b="1">
                          <a:effectLst/>
                        </a:rPr>
                        <a:t>33</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27</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rPr>
                        <a:t>12</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0" marR="0" algn="l">
                        <a:spcBef>
                          <a:spcPts val="0"/>
                        </a:spcBef>
                        <a:spcAft>
                          <a:spcPts val="0"/>
                        </a:spcAft>
                      </a:pPr>
                      <a:r>
                        <a:rPr lang="en-US" sz="1200" dirty="0">
                          <a:effectLst/>
                        </a:rPr>
                        <a:t>County Executive Steve Schuh has favored high schools with 1200 students; the Board of Education commissioned a study which recommended 1600 as the target high school size. Do you agree or disagree with the Board’s larger size?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800" b="1">
                          <a:effectLst/>
                        </a:rPr>
                        <a:t>25</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800" b="1">
                          <a:effectLst/>
                        </a:rPr>
                        <a:t>59</a:t>
                      </a:r>
                      <a:endParaRPr lang="en-US" sz="18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12</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rPr>
                        <a:t>4</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338171208"/>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01000" cy="533400"/>
          </a:xfrm>
        </p:spPr>
        <p:txBody>
          <a:bodyPr/>
          <a:lstStyle/>
          <a:p>
            <a:pPr algn="ctr"/>
            <a:r>
              <a:rPr lang="en-US" dirty="0" smtClean="0"/>
              <a:t>Attitudes about Maryland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3204476"/>
              </p:ext>
            </p:extLst>
          </p:nvPr>
        </p:nvGraphicFramePr>
        <p:xfrm>
          <a:off x="533400" y="838202"/>
          <a:ext cx="8001000" cy="5714996"/>
        </p:xfrm>
        <a:graphic>
          <a:graphicData uri="http://schemas.openxmlformats.org/drawingml/2006/table">
            <a:tbl>
              <a:tblPr firstRow="1" firstCol="1" bandRow="1">
                <a:tableStyleId>{5C22544A-7EE6-4342-B048-85BDC9FD1C3A}</a:tableStyleId>
              </a:tblPr>
              <a:tblGrid>
                <a:gridCol w="3497016"/>
                <a:gridCol w="870831"/>
                <a:gridCol w="982632"/>
                <a:gridCol w="816071"/>
                <a:gridCol w="1019899"/>
                <a:gridCol w="814551"/>
              </a:tblGrid>
              <a:tr h="496956">
                <a:tc>
                  <a:txBody>
                    <a:bodyPr/>
                    <a:lstStyle/>
                    <a:p>
                      <a:pPr marL="0" marR="0" algn="ctr">
                        <a:spcBef>
                          <a:spcPts val="0"/>
                        </a:spcBef>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Democrat</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Republican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Dem-Rep</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Unaffiliated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Signif. Level</a:t>
                      </a:r>
                      <a:endParaRPr lang="en-US" sz="1200">
                        <a:effectLst/>
                        <a:latin typeface="Times New Roman" panose="02020603050405020304" pitchFamily="18" charset="0"/>
                        <a:ea typeface="Times New Roman" panose="02020603050405020304" pitchFamily="18" charset="0"/>
                      </a:endParaRPr>
                    </a:p>
                  </a:txBody>
                  <a:tcPr marL="68580" marR="68580" marT="0" marB="0"/>
                </a:tc>
              </a:tr>
              <a:tr h="496956">
                <a:tc>
                  <a:txBody>
                    <a:bodyPr/>
                    <a:lstStyle/>
                    <a:p>
                      <a:pPr marL="0" marR="0" algn="l">
                        <a:spcBef>
                          <a:spcPts val="0"/>
                        </a:spcBef>
                        <a:spcAft>
                          <a:spcPts val="0"/>
                        </a:spcAft>
                      </a:pPr>
                      <a:r>
                        <a:rPr lang="en-US" sz="1200" dirty="0">
                          <a:effectLst/>
                        </a:rPr>
                        <a:t>Maryland has a welfare system that is too generous and often abused</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dirty="0">
                          <a:effectLst/>
                        </a:rPr>
                        <a:t>55</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81</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-26</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46</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.01</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r>
              <a:tr h="496956">
                <a:tc>
                  <a:txBody>
                    <a:bodyPr/>
                    <a:lstStyle/>
                    <a:p>
                      <a:pPr marL="0" marR="0" algn="l">
                        <a:spcBef>
                          <a:spcPts val="0"/>
                        </a:spcBef>
                        <a:spcAft>
                          <a:spcPts val="0"/>
                        </a:spcAft>
                      </a:pPr>
                      <a:r>
                        <a:rPr lang="en-US" sz="1200" dirty="0">
                          <a:effectLst/>
                        </a:rPr>
                        <a:t>Maryland imposes too many regulations on businesses.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a:effectLst/>
                        </a:rPr>
                        <a:t>40</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75</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-35</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57</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.01</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r>
              <a:tr h="496956">
                <a:tc>
                  <a:txBody>
                    <a:bodyPr/>
                    <a:lstStyle/>
                    <a:p>
                      <a:pPr marL="0" marR="0" algn="l">
                        <a:spcBef>
                          <a:spcPts val="0"/>
                        </a:spcBef>
                        <a:spcAft>
                          <a:spcPts val="0"/>
                        </a:spcAft>
                      </a:pPr>
                      <a:r>
                        <a:rPr lang="en-US" sz="1200" dirty="0">
                          <a:effectLst/>
                        </a:rPr>
                        <a:t>Maryland’s regulation of the environment is too weak.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dirty="0">
                          <a:effectLst/>
                        </a:rPr>
                        <a:t>55</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32</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23</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.38</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.01</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r>
              <a:tr h="496956">
                <a:tc>
                  <a:txBody>
                    <a:bodyPr/>
                    <a:lstStyle/>
                    <a:p>
                      <a:pPr marL="0" marR="0" algn="l">
                        <a:spcBef>
                          <a:spcPts val="0"/>
                        </a:spcBef>
                        <a:spcAft>
                          <a:spcPts val="0"/>
                        </a:spcAft>
                      </a:pPr>
                      <a:r>
                        <a:rPr lang="en-US" sz="1200" dirty="0">
                          <a:effectLst/>
                        </a:rPr>
                        <a:t>Maryland is a good place in which to retire.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a:effectLst/>
                        </a:rPr>
                        <a:t>36</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15</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21</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18</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.01</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r>
              <a:tr h="993913">
                <a:tc>
                  <a:txBody>
                    <a:bodyPr/>
                    <a:lstStyle/>
                    <a:p>
                      <a:pPr marL="0" marR="0" algn="l">
                        <a:spcBef>
                          <a:spcPts val="0"/>
                        </a:spcBef>
                        <a:spcAft>
                          <a:spcPts val="0"/>
                        </a:spcAft>
                      </a:pPr>
                      <a:r>
                        <a:rPr lang="en-US" sz="1200" dirty="0">
                          <a:effectLst/>
                        </a:rPr>
                        <a:t>By providing free access to materials and programs, the public library plays an important role in giving everyone a chance to succeed.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94</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solidFill>
                            <a:srgbClr val="C00000"/>
                          </a:solidFill>
                          <a:effectLst/>
                        </a:rPr>
                        <a:t>86</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8</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dirty="0">
                          <a:effectLst/>
                        </a:rPr>
                        <a:t>88</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b="1">
                          <a:effectLst/>
                        </a:rPr>
                        <a:t>.02</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r>
              <a:tr h="496956">
                <a:tc>
                  <a:txBody>
                    <a:bodyPr/>
                    <a:lstStyle/>
                    <a:p>
                      <a:pPr marL="0" marR="0" algn="l">
                        <a:spcBef>
                          <a:spcPts val="0"/>
                        </a:spcBef>
                        <a:spcAft>
                          <a:spcPts val="0"/>
                        </a:spcAft>
                      </a:pPr>
                      <a:r>
                        <a:rPr lang="en-US" sz="1200" dirty="0">
                          <a:effectLst/>
                        </a:rPr>
                        <a:t>Maryland has a very effective transportation system.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a:effectLst/>
                        </a:rPr>
                        <a:t>34</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42</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-8</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54</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.06</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r>
              <a:tr h="496956">
                <a:tc>
                  <a:txBody>
                    <a:bodyPr/>
                    <a:lstStyle/>
                    <a:p>
                      <a:pPr marL="0" marR="0" algn="l">
                        <a:spcBef>
                          <a:spcPts val="0"/>
                        </a:spcBef>
                        <a:spcAft>
                          <a:spcPts val="0"/>
                        </a:spcAft>
                      </a:pPr>
                      <a:r>
                        <a:rPr lang="en-US" sz="1200" dirty="0">
                          <a:effectLst/>
                        </a:rPr>
                        <a:t>The Chesapeake Bay is too polluted to swim in.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a:effectLst/>
                        </a:rPr>
                        <a:t>63</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64</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-1</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54</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.2</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r>
              <a:tr h="496956">
                <a:tc>
                  <a:txBody>
                    <a:bodyPr/>
                    <a:lstStyle/>
                    <a:p>
                      <a:pPr marL="0" marR="0" algn="l">
                        <a:spcBef>
                          <a:spcPts val="0"/>
                        </a:spcBef>
                        <a:spcAft>
                          <a:spcPts val="0"/>
                        </a:spcAft>
                      </a:pPr>
                      <a:r>
                        <a:rPr lang="en-US" sz="1200" dirty="0">
                          <a:effectLst/>
                        </a:rPr>
                        <a:t>Anne Arundel County has done an excellent job maintaining its roads.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a:effectLst/>
                        </a:rPr>
                        <a:t>33</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31</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2</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34</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.6</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r>
              <a:tr h="745435">
                <a:tc>
                  <a:txBody>
                    <a:bodyPr/>
                    <a:lstStyle/>
                    <a:p>
                      <a:pPr marL="0" marR="0" algn="l">
                        <a:spcBef>
                          <a:spcPts val="0"/>
                        </a:spcBef>
                        <a:spcAft>
                          <a:spcPts val="0"/>
                        </a:spcAft>
                      </a:pPr>
                      <a:r>
                        <a:rPr lang="en-US" sz="1200" dirty="0">
                          <a:effectLst/>
                        </a:rPr>
                        <a:t>Anne Arundel Community College provides excellent education at low cost to county residents. </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r>
                        <a:rPr lang="en-US" sz="1600" b="1">
                          <a:effectLst/>
                        </a:rPr>
                        <a:t>76</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solidFill>
                            <a:srgbClr val="C00000"/>
                          </a:solidFill>
                          <a:effectLst/>
                        </a:rPr>
                        <a:t>79</a:t>
                      </a:r>
                      <a:endParaRPr lang="en-US" sz="1600" b="1" dirty="0">
                        <a:solidFill>
                          <a:srgbClr val="C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-3</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a:effectLst/>
                        </a:rPr>
                        <a:t>70</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r>
                        <a:rPr lang="en-US" sz="1600" b="1" dirty="0">
                          <a:effectLst/>
                        </a:rPr>
                        <a:t>.7</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409121073"/>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609600"/>
          </a:xfrm>
        </p:spPr>
        <p:txBody>
          <a:bodyPr/>
          <a:lstStyle/>
          <a:p>
            <a:pPr algn="ctr"/>
            <a:r>
              <a:rPr lang="en-US" dirty="0" smtClean="0"/>
              <a:t>Public Policy and Partisanship</a:t>
            </a:r>
            <a:endParaRPr lang="en-US" dirty="0"/>
          </a:p>
        </p:txBody>
      </p:sp>
      <p:sp>
        <p:nvSpPr>
          <p:cNvPr id="3" name="Content Placeholder 2"/>
          <p:cNvSpPr>
            <a:spLocks noGrp="1"/>
          </p:cNvSpPr>
          <p:nvPr>
            <p:ph idx="1"/>
          </p:nvPr>
        </p:nvSpPr>
        <p:spPr/>
        <p:txBody>
          <a:bodyPr/>
          <a:lstStyle/>
          <a:p>
            <a:endParaRPr lang="en-US"/>
          </a:p>
        </p:txBody>
      </p:sp>
      <p:graphicFrame>
        <p:nvGraphicFramePr>
          <p:cNvPr id="7" name="Chart 6"/>
          <p:cNvGraphicFramePr>
            <a:graphicFrameLocks noGrp="1"/>
          </p:cNvGraphicFramePr>
          <p:nvPr>
            <p:extLst>
              <p:ext uri="{D42A27DB-BD31-4B8C-83A1-F6EECF244321}">
                <p14:modId xmlns:p14="http://schemas.microsoft.com/office/powerpoint/2010/main" val="2633776825"/>
              </p:ext>
            </p:extLst>
          </p:nvPr>
        </p:nvGraphicFramePr>
        <p:xfrm>
          <a:off x="152401" y="1066800"/>
          <a:ext cx="8750778" cy="5505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2620367"/>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609600"/>
          </a:xfrm>
        </p:spPr>
        <p:txBody>
          <a:bodyPr/>
          <a:lstStyle/>
          <a:p>
            <a:r>
              <a:rPr lang="en-US" dirty="0" smtClean="0"/>
              <a:t>How well has County dealt with challenges?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8457924"/>
              </p:ext>
            </p:extLst>
          </p:nvPr>
        </p:nvGraphicFramePr>
        <p:xfrm>
          <a:off x="609600" y="1752600"/>
          <a:ext cx="8305800" cy="4841402"/>
        </p:xfrm>
        <a:graphic>
          <a:graphicData uri="http://schemas.openxmlformats.org/drawingml/2006/table">
            <a:tbl>
              <a:tblPr firstRow="1" firstCol="1" bandRow="1">
                <a:tableStyleId>{5C22544A-7EE6-4342-B048-85BDC9FD1C3A}</a:tableStyleId>
              </a:tblPr>
              <a:tblGrid>
                <a:gridCol w="3992335"/>
                <a:gridCol w="808265"/>
                <a:gridCol w="838200"/>
                <a:gridCol w="838200"/>
                <a:gridCol w="914400"/>
                <a:gridCol w="914400"/>
              </a:tblGrid>
              <a:tr h="1108046">
                <a:tc>
                  <a:txBody>
                    <a:bodyPr/>
                    <a:lstStyle/>
                    <a:p>
                      <a:pPr marL="0" marR="0" algn="ctr">
                        <a:spcBef>
                          <a:spcPts val="0"/>
                        </a:spcBef>
                        <a:spcAft>
                          <a:spcPts val="0"/>
                        </a:spcAft>
                      </a:pPr>
                      <a:r>
                        <a:rPr lang="en-US" sz="1600" dirty="0">
                          <a:effectLst/>
                        </a:rPr>
                        <a:t>Problem</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nchor="ctr"/>
                </a:tc>
                <a:tc>
                  <a:txBody>
                    <a:bodyPr/>
                    <a:lstStyle/>
                    <a:p>
                      <a:pPr marL="0" marR="0" algn="ctr">
                        <a:spcBef>
                          <a:spcPts val="0"/>
                        </a:spcBef>
                        <a:spcAft>
                          <a:spcPts val="0"/>
                        </a:spcAft>
                      </a:pPr>
                      <a:r>
                        <a:rPr lang="en-US" sz="1600">
                          <a:effectLst/>
                        </a:rPr>
                        <a:t>Better-Worse</a:t>
                      </a:r>
                      <a:endParaRPr lang="en-US" sz="1600">
                        <a:effectLst/>
                        <a:latin typeface="Times New Roman" panose="02020603050405020304" pitchFamily="18" charset="0"/>
                        <a:ea typeface="Times New Roman" panose="02020603050405020304" pitchFamily="18" charset="0"/>
                      </a:endParaRPr>
                    </a:p>
                  </a:txBody>
                  <a:tcPr marL="31464" marR="31464" marT="31464" marB="31464" anchor="ctr"/>
                </a:tc>
                <a:tc>
                  <a:txBody>
                    <a:bodyPr/>
                    <a:lstStyle/>
                    <a:p>
                      <a:pPr marL="0" marR="0" algn="ctr">
                        <a:spcBef>
                          <a:spcPts val="0"/>
                        </a:spcBef>
                        <a:spcAft>
                          <a:spcPts val="0"/>
                        </a:spcAft>
                      </a:pPr>
                      <a:r>
                        <a:rPr lang="en-US" sz="1600">
                          <a:effectLst/>
                        </a:rPr>
                        <a:t>Gotten better</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About the same</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Gotten </a:t>
                      </a:r>
                      <a:br>
                        <a:rPr lang="en-US" sz="1600">
                          <a:effectLst/>
                        </a:rPr>
                      </a:br>
                      <a:r>
                        <a:rPr lang="en-US" sz="1600">
                          <a:effectLst/>
                        </a:rPr>
                        <a:t>worse</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Unsure/No answer</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426359">
                <a:tc>
                  <a:txBody>
                    <a:bodyPr/>
                    <a:lstStyle/>
                    <a:p>
                      <a:pPr marL="0" marR="0" algn="l">
                        <a:spcBef>
                          <a:spcPts val="0"/>
                        </a:spcBef>
                        <a:spcAft>
                          <a:spcPts val="0"/>
                        </a:spcAft>
                      </a:pPr>
                      <a:r>
                        <a:rPr lang="en-US" sz="1600" dirty="0">
                          <a:effectLst/>
                        </a:rPr>
                        <a:t>Improving the local economy</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10</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20</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63</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10</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7</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587601">
                <a:tc>
                  <a:txBody>
                    <a:bodyPr/>
                    <a:lstStyle/>
                    <a:p>
                      <a:pPr marL="0" marR="0" algn="l">
                        <a:spcBef>
                          <a:spcPts val="0"/>
                        </a:spcBef>
                        <a:spcAft>
                          <a:spcPts val="0"/>
                        </a:spcAft>
                      </a:pPr>
                      <a:r>
                        <a:rPr lang="en-US" sz="1600" dirty="0">
                          <a:effectLst/>
                        </a:rPr>
                        <a:t>Improving the overall quality of life in our County</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5</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20</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57</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15</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7</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426359">
                <a:tc>
                  <a:txBody>
                    <a:bodyPr/>
                    <a:lstStyle/>
                    <a:p>
                      <a:pPr marL="0" marR="0" algn="l">
                        <a:spcBef>
                          <a:spcPts val="0"/>
                        </a:spcBef>
                        <a:spcAft>
                          <a:spcPts val="0"/>
                        </a:spcAft>
                      </a:pPr>
                      <a:r>
                        <a:rPr lang="en-US" sz="1600" dirty="0">
                          <a:effectLst/>
                        </a:rPr>
                        <a:t>Improving the water quality of the Bay </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0</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21</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45</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21</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14</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426359">
                <a:tc>
                  <a:txBody>
                    <a:bodyPr/>
                    <a:lstStyle/>
                    <a:p>
                      <a:pPr marL="0" marR="0" algn="l">
                        <a:spcBef>
                          <a:spcPts val="0"/>
                        </a:spcBef>
                        <a:spcAft>
                          <a:spcPts val="0"/>
                        </a:spcAft>
                      </a:pPr>
                      <a:r>
                        <a:rPr lang="en-US" sz="1600" dirty="0">
                          <a:effectLst/>
                        </a:rPr>
                        <a:t>Planning growth and development</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-17</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18</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36</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35</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12</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587601">
                <a:tc>
                  <a:txBody>
                    <a:bodyPr/>
                    <a:lstStyle/>
                    <a:p>
                      <a:pPr marL="0" marR="0" algn="l">
                        <a:spcBef>
                          <a:spcPts val="0"/>
                        </a:spcBef>
                        <a:spcAft>
                          <a:spcPts val="0"/>
                        </a:spcAft>
                      </a:pPr>
                      <a:r>
                        <a:rPr lang="en-US" sz="1600" dirty="0">
                          <a:effectLst/>
                        </a:rPr>
                        <a:t>Reducing the backlog in school maintenance and repair</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-17</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12</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27</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29</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32</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426359">
                <a:tc>
                  <a:txBody>
                    <a:bodyPr/>
                    <a:lstStyle/>
                    <a:p>
                      <a:pPr marL="0" marR="0" algn="l">
                        <a:spcBef>
                          <a:spcPts val="0"/>
                        </a:spcBef>
                        <a:spcAft>
                          <a:spcPts val="0"/>
                        </a:spcAft>
                      </a:pPr>
                      <a:r>
                        <a:rPr lang="en-US" sz="1600" dirty="0">
                          <a:effectLst/>
                        </a:rPr>
                        <a:t>Keeping taxes low</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-18</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14</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46</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32</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8</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426359">
                <a:tc>
                  <a:txBody>
                    <a:bodyPr/>
                    <a:lstStyle/>
                    <a:p>
                      <a:pPr marL="0" marR="0" algn="l">
                        <a:spcBef>
                          <a:spcPts val="0"/>
                        </a:spcBef>
                        <a:spcAft>
                          <a:spcPts val="0"/>
                        </a:spcAft>
                      </a:pPr>
                      <a:r>
                        <a:rPr lang="en-US" sz="1600" dirty="0">
                          <a:effectLst/>
                        </a:rPr>
                        <a:t>Controlling crime</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-27</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9</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49</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36</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6</a:t>
                      </a:r>
                      <a:endParaRPr lang="en-US" sz="1600">
                        <a:effectLst/>
                        <a:latin typeface="Times New Roman" panose="02020603050405020304" pitchFamily="18" charset="0"/>
                        <a:ea typeface="Times New Roman" panose="02020603050405020304" pitchFamily="18" charset="0"/>
                      </a:endParaRPr>
                    </a:p>
                  </a:txBody>
                  <a:tcPr marL="31464" marR="31464" marT="31464" marB="31464"/>
                </a:tc>
              </a:tr>
              <a:tr h="426359">
                <a:tc>
                  <a:txBody>
                    <a:bodyPr/>
                    <a:lstStyle/>
                    <a:p>
                      <a:pPr marL="0" marR="0" algn="l">
                        <a:spcBef>
                          <a:spcPts val="0"/>
                        </a:spcBef>
                        <a:spcAft>
                          <a:spcPts val="0"/>
                        </a:spcAft>
                      </a:pPr>
                      <a:r>
                        <a:rPr lang="en-US" sz="1600" dirty="0">
                          <a:effectLst/>
                        </a:rPr>
                        <a:t>Reducing poverty and homelessness</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2000" b="1" dirty="0">
                          <a:effectLst/>
                        </a:rPr>
                        <a:t>-28</a:t>
                      </a:r>
                      <a:endParaRPr lang="en-US" sz="2000" b="1"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4</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a:effectLst/>
                        </a:rPr>
                        <a:t>50</a:t>
                      </a:r>
                      <a:endParaRPr lang="en-US" sz="160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32</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c>
                  <a:txBody>
                    <a:bodyPr/>
                    <a:lstStyle/>
                    <a:p>
                      <a:pPr marL="0" marR="0" algn="ctr">
                        <a:spcBef>
                          <a:spcPts val="0"/>
                        </a:spcBef>
                        <a:spcAft>
                          <a:spcPts val="0"/>
                        </a:spcAft>
                      </a:pPr>
                      <a:r>
                        <a:rPr lang="en-US" sz="1600" dirty="0">
                          <a:effectLst/>
                        </a:rPr>
                        <a:t>14</a:t>
                      </a:r>
                      <a:endParaRPr lang="en-US" sz="1600" dirty="0">
                        <a:effectLst/>
                        <a:latin typeface="Times New Roman" panose="02020603050405020304" pitchFamily="18" charset="0"/>
                        <a:ea typeface="Times New Roman" panose="02020603050405020304" pitchFamily="18" charset="0"/>
                      </a:endParaRPr>
                    </a:p>
                  </a:txBody>
                  <a:tcPr marL="31464" marR="31464" marT="31464" marB="31464"/>
                </a:tc>
              </a:tr>
            </a:tbl>
          </a:graphicData>
        </a:graphic>
      </p:graphicFrame>
    </p:spTree>
    <p:extLst>
      <p:ext uri="{BB962C8B-B14F-4D97-AF65-F5344CB8AC3E}">
        <p14:creationId xmlns:p14="http://schemas.microsoft.com/office/powerpoint/2010/main" val="1937639153"/>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839200" cy="609600"/>
          </a:xfrm>
        </p:spPr>
        <p:txBody>
          <a:bodyPr/>
          <a:lstStyle/>
          <a:p>
            <a:pPr algn="ctr"/>
            <a:r>
              <a:rPr lang="en-US" dirty="0" smtClean="0"/>
              <a:t>How well has County</a:t>
            </a:r>
            <a:br>
              <a:rPr lang="en-US" dirty="0" smtClean="0"/>
            </a:br>
            <a:r>
              <a:rPr lang="en-US" dirty="0" smtClean="0"/>
              <a:t> dealt with challenges by party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93125988"/>
              </p:ext>
            </p:extLst>
          </p:nvPr>
        </p:nvGraphicFramePr>
        <p:xfrm>
          <a:off x="152400" y="1600200"/>
          <a:ext cx="89916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2945320"/>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547688"/>
          </a:xfrm>
        </p:spPr>
        <p:txBody>
          <a:bodyPr/>
          <a:lstStyle/>
          <a:p>
            <a:pPr algn="ctr"/>
            <a:r>
              <a:rPr lang="en-US" dirty="0" smtClean="0"/>
              <a:t>Trust in Party by Registration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3718474"/>
              </p:ext>
            </p:extLst>
          </p:nvPr>
        </p:nvGraphicFramePr>
        <p:xfrm>
          <a:off x="533400" y="914400"/>
          <a:ext cx="84582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741868"/>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81000"/>
            <a:ext cx="8001000" cy="609600"/>
          </a:xfrm>
        </p:spPr>
        <p:txBody>
          <a:bodyPr>
            <a:normAutofit/>
          </a:bodyPr>
          <a:lstStyle/>
          <a:p>
            <a:pPr algn="ctr">
              <a:defRPr/>
            </a:pPr>
            <a:r>
              <a:rPr lang="en-US" dirty="0" smtClean="0"/>
              <a:t>Job approval, Spring 2014/Spring 2015</a:t>
            </a:r>
            <a:endParaRPr lang="en-US" dirty="0"/>
          </a:p>
        </p:txBody>
      </p:sp>
      <p:graphicFrame>
        <p:nvGraphicFramePr>
          <p:cNvPr id="5" name="Chart 4"/>
          <p:cNvGraphicFramePr/>
          <p:nvPr>
            <p:extLst>
              <p:ext uri="{D42A27DB-BD31-4B8C-83A1-F6EECF244321}">
                <p14:modId xmlns:p14="http://schemas.microsoft.com/office/powerpoint/2010/main" val="2583937420"/>
              </p:ext>
            </p:extLst>
          </p:nvPr>
        </p:nvGraphicFramePr>
        <p:xfrm>
          <a:off x="533400" y="1143000"/>
          <a:ext cx="8305800" cy="48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969461360"/>
              </p:ext>
            </p:extLst>
          </p:nvPr>
        </p:nvGraphicFramePr>
        <p:xfrm>
          <a:off x="6858000" y="3886200"/>
          <a:ext cx="1590674" cy="914400"/>
        </p:xfrm>
        <a:graphic>
          <a:graphicData uri="http://schemas.openxmlformats.org/drawingml/2006/table">
            <a:tbl>
              <a:tblPr firstRow="1" firstCol="1" bandRow="1">
                <a:tableStyleId>{5C22544A-7EE6-4342-B048-85BDC9FD1C3A}</a:tableStyleId>
              </a:tblPr>
              <a:tblGrid>
                <a:gridCol w="795337"/>
                <a:gridCol w="795337"/>
              </a:tblGrid>
              <a:tr h="0">
                <a:tc>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 NA</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Schuh</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1" dirty="0">
                          <a:effectLst/>
                        </a:rPr>
                        <a:t>35</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Hogan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1" dirty="0">
                          <a:effectLst/>
                        </a:rPr>
                        <a:t>15</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marL="0" marR="0" algn="ctr">
                        <a:spcBef>
                          <a:spcPts val="0"/>
                        </a:spcBef>
                        <a:spcAft>
                          <a:spcPts val="0"/>
                        </a:spcAft>
                      </a:pPr>
                      <a:r>
                        <a:rPr lang="en-US" sz="1200" dirty="0" smtClean="0">
                          <a:effectLst/>
                          <a:latin typeface="Times New Roman" panose="02020603050405020304" pitchFamily="18" charset="0"/>
                          <a:ea typeface="Times New Roman" panose="02020603050405020304" pitchFamily="18" charset="0"/>
                        </a:rPr>
                        <a:t>Obama</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1" dirty="0">
                          <a:effectLst/>
                        </a:rPr>
                        <a:t>10</a:t>
                      </a:r>
                      <a:endParaRPr lang="en-US" sz="1800" b="1"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96458559"/>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defRPr/>
            </a:pPr>
            <a:r>
              <a:rPr lang="en-US" dirty="0" smtClean="0"/>
              <a:t>Presidential Job Approval</a:t>
            </a:r>
            <a:br>
              <a:rPr lang="en-US" dirty="0" smtClean="0"/>
            </a:br>
            <a:r>
              <a:rPr lang="en-US" sz="2400" dirty="0" smtClean="0"/>
              <a:t>Fall 2007 to Spring 2015</a:t>
            </a:r>
            <a:endParaRPr lang="en-US" dirty="0"/>
          </a:p>
        </p:txBody>
      </p:sp>
      <p:graphicFrame>
        <p:nvGraphicFramePr>
          <p:cNvPr id="4" name="Chart 3"/>
          <p:cNvGraphicFramePr/>
          <p:nvPr>
            <p:extLst>
              <p:ext uri="{D42A27DB-BD31-4B8C-83A1-F6EECF244321}">
                <p14:modId xmlns:p14="http://schemas.microsoft.com/office/powerpoint/2010/main" val="3027504626"/>
              </p:ext>
            </p:extLst>
          </p:nvPr>
        </p:nvGraphicFramePr>
        <p:xfrm>
          <a:off x="304800" y="1752600"/>
          <a:ext cx="8686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5181476"/>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685800"/>
          </a:xfrm>
        </p:spPr>
        <p:txBody>
          <a:bodyPr/>
          <a:lstStyle/>
          <a:p>
            <a:pPr algn="ctr"/>
            <a:r>
              <a:rPr lang="en-US" dirty="0" smtClean="0"/>
              <a:t>Presidential Preferences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614847"/>
              </p:ext>
            </p:extLst>
          </p:nvPr>
        </p:nvGraphicFramePr>
        <p:xfrm>
          <a:off x="533400" y="1600200"/>
          <a:ext cx="80010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5207434"/>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dirty="0" smtClean="0"/>
              <a:t>Review the process - 1</a:t>
            </a:r>
          </a:p>
        </p:txBody>
      </p:sp>
      <p:sp>
        <p:nvSpPr>
          <p:cNvPr id="13314" name="Rectangle 3"/>
          <p:cNvSpPr>
            <a:spLocks noGrp="1" noChangeArrowheads="1"/>
          </p:cNvSpPr>
          <p:nvPr>
            <p:ph idx="1"/>
          </p:nvPr>
        </p:nvSpPr>
        <p:spPr/>
        <p:txBody>
          <a:bodyPr>
            <a:normAutofit/>
          </a:bodyPr>
          <a:lstStyle/>
          <a:p>
            <a:pPr eaLnBrk="1" hangingPunct="1"/>
            <a:r>
              <a:rPr lang="en-US" b="1" dirty="0" smtClean="0">
                <a:solidFill>
                  <a:srgbClr val="000099"/>
                </a:solidFill>
                <a:latin typeface="Times New Roman" pitchFamily="18" charset="0"/>
                <a:cs typeface="Times New Roman" pitchFamily="18" charset="0"/>
              </a:rPr>
              <a:t>Questionnaire issues </a:t>
            </a:r>
            <a:endParaRPr lang="en-US" b="1" dirty="0">
              <a:solidFill>
                <a:srgbClr val="000099"/>
              </a:solidFill>
              <a:latin typeface="Times New Roman" pitchFamily="18" charset="0"/>
              <a:cs typeface="Times New Roman" pitchFamily="18" charset="0"/>
            </a:endParaRPr>
          </a:p>
          <a:p>
            <a:pPr lvl="1"/>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Did some questions give you more problems </a:t>
            </a:r>
            <a:r>
              <a:rPr lang="en-US" sz="2200" dirty="0" smtClean="0">
                <a:latin typeface="Times New Roman" pitchFamily="18" charset="0"/>
                <a:cs typeface="Times New Roman" pitchFamily="18" charset="0"/>
              </a:rPr>
              <a:t>than others?</a:t>
            </a:r>
          </a:p>
          <a:p>
            <a:pPr lvl="2" eaLnBrk="1" hangingPunct="1"/>
            <a:r>
              <a:rPr lang="en-US" sz="2000" dirty="0" smtClean="0">
                <a:latin typeface="Times New Roman" pitchFamily="18" charset="0"/>
                <a:cs typeface="Times New Roman" pitchFamily="18" charset="0"/>
              </a:rPr>
              <a:t>Clarity</a:t>
            </a:r>
          </a:p>
          <a:p>
            <a:pPr lvl="2" eaLnBrk="1" hangingPunct="1"/>
            <a:r>
              <a:rPr lang="en-US" sz="2000" dirty="0" smtClean="0">
                <a:latin typeface="Times New Roman" pitchFamily="18" charset="0"/>
                <a:cs typeface="Times New Roman" pitchFamily="18" charset="0"/>
              </a:rPr>
              <a:t>Public constantly asked for restatement</a:t>
            </a:r>
          </a:p>
          <a:p>
            <a:pPr lvl="2" eaLnBrk="1" hangingPunct="1"/>
            <a:r>
              <a:rPr lang="en-US" sz="2000" dirty="0" smtClean="0">
                <a:latin typeface="Times New Roman" pitchFamily="18" charset="0"/>
                <a:cs typeface="Times New Roman" pitchFamily="18" charset="0"/>
              </a:rPr>
              <a:t>Vagueness of what is being asked</a:t>
            </a:r>
          </a:p>
          <a:p>
            <a:pPr lvl="1" eaLnBrk="1" hangingPunct="1"/>
            <a:r>
              <a:rPr lang="en-US" sz="2400" b="1" dirty="0" smtClean="0">
                <a:latin typeface="Times New Roman" pitchFamily="18" charset="0"/>
                <a:cs typeface="Times New Roman" pitchFamily="18" charset="0"/>
              </a:rPr>
              <a:t>Did the respondents think </a:t>
            </a:r>
            <a:r>
              <a:rPr lang="en-US" sz="2400" dirty="0" smtClean="0">
                <a:latin typeface="Times New Roman" pitchFamily="18" charset="0"/>
                <a:cs typeface="Times New Roman" pitchFamily="18" charset="0"/>
              </a:rPr>
              <a:t>that the </a:t>
            </a:r>
            <a:r>
              <a:rPr lang="en-US" sz="2400" b="1" dirty="0" smtClean="0">
                <a:latin typeface="Times New Roman" pitchFamily="18" charset="0"/>
                <a:cs typeface="Times New Roman" pitchFamily="18" charset="0"/>
              </a:rPr>
              <a:t>survey</a:t>
            </a:r>
            <a:r>
              <a:rPr lang="en-US" sz="2400" dirty="0" smtClean="0">
                <a:latin typeface="Times New Roman" pitchFamily="18" charset="0"/>
                <a:cs typeface="Times New Roman" pitchFamily="18" charset="0"/>
              </a:rPr>
              <a:t> was </a:t>
            </a:r>
            <a:r>
              <a:rPr lang="en-US" sz="2400" b="1" dirty="0" smtClean="0">
                <a:latin typeface="Times New Roman" pitchFamily="18" charset="0"/>
                <a:cs typeface="Times New Roman" pitchFamily="18" charset="0"/>
              </a:rPr>
              <a:t>too long </a:t>
            </a:r>
            <a:r>
              <a:rPr lang="en-US" sz="2400" dirty="0" smtClean="0">
                <a:latin typeface="Times New Roman" pitchFamily="18" charset="0"/>
                <a:cs typeface="Times New Roman" pitchFamily="18" charset="0"/>
              </a:rPr>
              <a:t>or short?  </a:t>
            </a:r>
            <a:r>
              <a:rPr lang="en-US" sz="2400" b="1" dirty="0" smtClean="0">
                <a:latin typeface="Times New Roman" pitchFamily="18" charset="0"/>
                <a:cs typeface="Times New Roman" pitchFamily="18" charset="0"/>
              </a:rPr>
              <a:t>Impressions</a:t>
            </a:r>
            <a:r>
              <a:rPr lang="en-US" sz="2400" dirty="0" smtClean="0">
                <a:latin typeface="Times New Roman" pitchFamily="18" charset="0"/>
                <a:cs typeface="Times New Roman" pitchFamily="18" charset="0"/>
              </a:rPr>
              <a:t>…</a:t>
            </a:r>
          </a:p>
          <a:p>
            <a:pPr lvl="1" eaLnBrk="1" hangingPunct="1"/>
            <a:r>
              <a:rPr lang="en-US" sz="2400" b="1" dirty="0" smtClean="0">
                <a:latin typeface="Times New Roman" pitchFamily="18" charset="0"/>
                <a:cs typeface="Times New Roman" pitchFamily="18" charset="0"/>
              </a:rPr>
              <a:t>Other suggestions</a:t>
            </a:r>
            <a:r>
              <a:rPr lang="en-US" sz="2400" dirty="0" smtClean="0">
                <a:latin typeface="Times New Roman" pitchFamily="18" charset="0"/>
                <a:cs typeface="Times New Roman" pitchFamily="18" charset="0"/>
              </a:rPr>
              <a:t>?</a:t>
            </a: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pPr algn="ctr"/>
            <a:r>
              <a:rPr lang="en-US" dirty="0" smtClean="0"/>
              <a:t>Presidential Preferences by Party/Ideology</a:t>
            </a:r>
            <a:endParaRPr lang="en-US" dirty="0"/>
          </a:p>
        </p:txBody>
      </p:sp>
      <p:graphicFrame>
        <p:nvGraphicFramePr>
          <p:cNvPr id="5" name="Chart 4"/>
          <p:cNvGraphicFramePr/>
          <p:nvPr>
            <p:extLst>
              <p:ext uri="{D42A27DB-BD31-4B8C-83A1-F6EECF244321}">
                <p14:modId xmlns:p14="http://schemas.microsoft.com/office/powerpoint/2010/main" val="3892423918"/>
              </p:ext>
            </p:extLst>
          </p:nvPr>
        </p:nvGraphicFramePr>
        <p:xfrm>
          <a:off x="228600" y="1066800"/>
          <a:ext cx="9067800" cy="571785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371600" y="2057400"/>
            <a:ext cx="838200" cy="381000"/>
          </a:xfrm>
          <a:prstGeom prst="rect">
            <a:avLst/>
          </a:prstGeom>
          <a:noFill/>
        </p:spPr>
        <p:txBody>
          <a:bodyPr wrap="square" rtlCol="0">
            <a:spAutoFit/>
          </a:bodyPr>
          <a:lstStyle/>
          <a:p>
            <a:r>
              <a:rPr lang="en-US" dirty="0" smtClean="0"/>
              <a:t>47 </a:t>
            </a:r>
            <a:endParaRPr lang="en-US" dirty="0"/>
          </a:p>
        </p:txBody>
      </p:sp>
    </p:spTree>
    <p:extLst>
      <p:ext uri="{BB962C8B-B14F-4D97-AF65-F5344CB8AC3E}">
        <p14:creationId xmlns:p14="http://schemas.microsoft.com/office/powerpoint/2010/main" val="3917607855"/>
      </p:ext>
    </p:extLst>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609600"/>
          </a:xfrm>
          <a:solidFill>
            <a:schemeClr val="tx2"/>
          </a:solidFill>
        </p:spPr>
        <p:txBody>
          <a:bodyPr/>
          <a:lstStyle/>
          <a:p>
            <a:pPr algn="ctr"/>
            <a:r>
              <a:rPr lang="en-US" sz="2000" dirty="0" smtClean="0"/>
              <a:t>Candidates and Age Groups:</a:t>
            </a:r>
            <a:br>
              <a:rPr lang="en-US" sz="2000" dirty="0" smtClean="0"/>
            </a:br>
            <a:r>
              <a:rPr lang="en-US" sz="2000" dirty="0" smtClean="0"/>
              <a:t>  Above/Below Overall Vote  </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8946954"/>
              </p:ext>
            </p:extLst>
          </p:nvPr>
        </p:nvGraphicFramePr>
        <p:xfrm>
          <a:off x="381000" y="1143000"/>
          <a:ext cx="8534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3387479"/>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7469376"/>
              </p:ext>
            </p:extLst>
          </p:nvPr>
        </p:nvGraphicFramePr>
        <p:xfrm>
          <a:off x="76199" y="76205"/>
          <a:ext cx="9347552" cy="6721515"/>
        </p:xfrm>
        <a:graphic>
          <a:graphicData uri="http://schemas.openxmlformats.org/drawingml/2006/table">
            <a:tbl>
              <a:tblPr>
                <a:tableStyleId>{5C22544A-7EE6-4342-B048-85BDC9FD1C3A}</a:tableStyleId>
              </a:tblPr>
              <a:tblGrid>
                <a:gridCol w="2265587"/>
                <a:gridCol w="1416393"/>
                <a:gridCol w="1416393"/>
                <a:gridCol w="1416393"/>
                <a:gridCol w="1416393"/>
                <a:gridCol w="1416393"/>
              </a:tblGrid>
              <a:tr h="246330">
                <a:tc>
                  <a:txBody>
                    <a:bodyPr/>
                    <a:lstStyle/>
                    <a:p>
                      <a:pPr algn="l" fontAlgn="b"/>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a:effectLst/>
                        </a:rPr>
                        <a:t>Clinton</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a:effectLst/>
                        </a:rPr>
                        <a:t>Sanders</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a:effectLst/>
                        </a:rPr>
                        <a:t>Carson</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a:effectLst/>
                        </a:rPr>
                        <a:t>Trump</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a:effectLst/>
                        </a:rPr>
                        <a:t> Rubio</a:t>
                      </a:r>
                      <a:endParaRPr lang="en-US" sz="1600" b="0" i="0" u="none" strike="noStrike">
                        <a:solidFill>
                          <a:srgbClr val="000000"/>
                        </a:solidFill>
                        <a:effectLst/>
                        <a:latin typeface="Calibri" panose="020F0502020204030204" pitchFamily="34" charset="0"/>
                      </a:endParaRPr>
                    </a:p>
                  </a:txBody>
                  <a:tcPr marL="3075" marR="3075" marT="3075" marB="0" anchor="b"/>
                </a:tc>
              </a:tr>
              <a:tr h="307146">
                <a:tc>
                  <a:txBody>
                    <a:bodyPr/>
                    <a:lstStyle/>
                    <a:p>
                      <a:pPr algn="l" fontAlgn="b"/>
                      <a:r>
                        <a:rPr lang="en-US" sz="1600" u="none" strike="noStrike" dirty="0">
                          <a:effectLst/>
                        </a:rPr>
                        <a:t>Economy</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13.0 </a:t>
                      </a:r>
                      <a:endParaRPr lang="en-US" sz="20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14.9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4.6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12.5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8.8 </a:t>
                      </a:r>
                      <a:endParaRPr lang="en-US" sz="1600" b="1" i="0" u="none" strike="noStrike" dirty="0">
                        <a:solidFill>
                          <a:srgbClr val="000000"/>
                        </a:solidFill>
                        <a:effectLst/>
                        <a:latin typeface="Calibri" panose="020F0502020204030204" pitchFamily="34" charset="0"/>
                      </a:endParaRPr>
                    </a:p>
                  </a:txBody>
                  <a:tcPr marL="3075" marR="3075" marT="3075" marB="0" anchor="b"/>
                </a:tc>
              </a:tr>
              <a:tr h="307146">
                <a:tc>
                  <a:txBody>
                    <a:bodyPr/>
                    <a:lstStyle/>
                    <a:p>
                      <a:pPr algn="l" fontAlgn="b"/>
                      <a:r>
                        <a:rPr lang="en-US" sz="1600" u="none" strike="noStrike">
                          <a:effectLst/>
                        </a:rPr>
                        <a:t>Foreign policy</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14.4 </a:t>
                      </a:r>
                      <a:endParaRPr lang="en-US" sz="20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2.6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6.0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4.0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37.4 </a:t>
                      </a:r>
                      <a:endParaRPr lang="en-US" sz="1600" b="1" i="0" u="none" strike="noStrike" dirty="0">
                        <a:solidFill>
                          <a:srgbClr val="000000"/>
                        </a:solidFill>
                        <a:effectLst/>
                        <a:latin typeface="Calibri" panose="020F0502020204030204" pitchFamily="34" charset="0"/>
                      </a:endParaRPr>
                    </a:p>
                  </a:txBody>
                  <a:tcPr marL="3075" marR="3075" marT="3075" marB="0" anchor="b"/>
                </a:tc>
              </a:tr>
              <a:tr h="307146">
                <a:tc>
                  <a:txBody>
                    <a:bodyPr/>
                    <a:lstStyle/>
                    <a:p>
                      <a:pPr algn="l" fontAlgn="b"/>
                      <a:r>
                        <a:rPr lang="en-US" sz="1600" u="none" strike="noStrike">
                          <a:effectLst/>
                        </a:rPr>
                        <a:t>Inequality</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3.2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12.6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0.7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76738">
                <a:tc>
                  <a:txBody>
                    <a:bodyPr/>
                    <a:lstStyle/>
                    <a:p>
                      <a:pPr algn="l" fontAlgn="b"/>
                      <a:r>
                        <a:rPr lang="en-US" sz="1600" u="none" strike="noStrike">
                          <a:effectLst/>
                        </a:rPr>
                        <a:t>Immigration</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3.9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3.9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7.0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76738">
                <a:tc>
                  <a:txBody>
                    <a:bodyPr/>
                    <a:lstStyle/>
                    <a:p>
                      <a:pPr algn="l" fontAlgn="b"/>
                      <a:r>
                        <a:rPr lang="en-US" sz="1600" u="none" strike="noStrike">
                          <a:effectLst/>
                        </a:rPr>
                        <a:t>Spending, debt</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3.0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3.9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5.5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2.2 </a:t>
                      </a:r>
                      <a:endParaRPr lang="en-US" sz="1600" b="0" i="0" u="none" strike="noStrike" dirty="0">
                        <a:solidFill>
                          <a:srgbClr val="000000"/>
                        </a:solidFill>
                        <a:effectLst/>
                        <a:latin typeface="Calibri" panose="020F0502020204030204" pitchFamily="34" charset="0"/>
                      </a:endParaRPr>
                    </a:p>
                  </a:txBody>
                  <a:tcPr marL="3075" marR="3075" marT="3075" marB="0" anchor="b"/>
                </a:tc>
              </a:tr>
              <a:tr h="276738">
                <a:tc>
                  <a:txBody>
                    <a:bodyPr/>
                    <a:lstStyle/>
                    <a:p>
                      <a:pPr algn="l" fontAlgn="b"/>
                      <a:r>
                        <a:rPr lang="en-US" sz="1600" u="none" strike="noStrike">
                          <a:effectLst/>
                        </a:rPr>
                        <a:t>Constitution</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6.7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4.4 </a:t>
                      </a:r>
                      <a:endParaRPr lang="en-US" sz="1600" b="1" i="0" u="none" strike="noStrike" dirty="0">
                        <a:solidFill>
                          <a:srgbClr val="000000"/>
                        </a:solidFill>
                        <a:effectLst/>
                        <a:latin typeface="Calibri" panose="020F0502020204030204" pitchFamily="34" charset="0"/>
                      </a:endParaRPr>
                    </a:p>
                  </a:txBody>
                  <a:tcPr marL="3075" marR="3075" marT="3075" marB="0" anchor="b"/>
                </a:tc>
              </a:tr>
              <a:tr h="276738">
                <a:tc>
                  <a:txBody>
                    <a:bodyPr/>
                    <a:lstStyle/>
                    <a:p>
                      <a:pPr algn="l" fontAlgn="b"/>
                      <a:r>
                        <a:rPr lang="en-US" sz="1600" u="none" strike="noStrike">
                          <a:effectLst/>
                        </a:rPr>
                        <a:t>Liberal</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4.6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5.6 </a:t>
                      </a:r>
                      <a:endParaRPr lang="en-US" sz="18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Taxes, lower</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307146">
                <a:tc>
                  <a:txBody>
                    <a:bodyPr/>
                    <a:lstStyle/>
                    <a:p>
                      <a:pPr algn="l" fontAlgn="b"/>
                      <a:r>
                        <a:rPr lang="en-US" sz="1600" u="none" strike="noStrike">
                          <a:effectLst/>
                        </a:rPr>
                        <a:t>Health Care</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4.6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76738">
                <a:tc>
                  <a:txBody>
                    <a:bodyPr/>
                    <a:lstStyle/>
                    <a:p>
                      <a:pPr algn="l" fontAlgn="b"/>
                      <a:r>
                        <a:rPr lang="en-US" sz="1600" u="none" strike="noStrike">
                          <a:effectLst/>
                        </a:rPr>
                        <a:t>Business pro</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11.5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76738">
                <a:tc>
                  <a:txBody>
                    <a:bodyPr/>
                    <a:lstStyle/>
                    <a:p>
                      <a:pPr algn="l" fontAlgn="b"/>
                      <a:r>
                        <a:rPr lang="en-US" sz="1600" u="none" strike="noStrike">
                          <a:effectLst/>
                        </a:rPr>
                        <a:t>Womens issues</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800" b="1" u="none" strike="noStrike" dirty="0" smtClean="0">
                          <a:effectLst/>
                        </a:rPr>
                        <a:t>6.0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3.3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Party</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2.8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Crime/safety</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307146">
                <a:tc>
                  <a:txBody>
                    <a:bodyPr/>
                    <a:lstStyle/>
                    <a:p>
                      <a:pPr algn="l" fontAlgn="b"/>
                      <a:r>
                        <a:rPr lang="en-US" sz="1600" u="none" strike="noStrike">
                          <a:effectLst/>
                        </a:rPr>
                        <a:t>Education</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5.2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Environment</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b="1" u="none" strike="noStrike" dirty="0" smtClean="0">
                          <a:effectLst/>
                        </a:rPr>
                        <a:t>3.3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Smaller govt, less regs.</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1.9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0.7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2.2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dirty="0">
                          <a:effectLst/>
                        </a:rPr>
                        <a:t>Guns</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2.2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307146">
                <a:tc>
                  <a:txBody>
                    <a:bodyPr/>
                    <a:lstStyle/>
                    <a:p>
                      <a:pPr algn="l" fontAlgn="b"/>
                      <a:r>
                        <a:rPr lang="en-US" sz="1600" u="none" strike="noStrike">
                          <a:effectLst/>
                        </a:rPr>
                        <a:t>Anti-corporate</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2000" b="1" u="none" strike="noStrike" dirty="0" smtClean="0">
                          <a:effectLst/>
                        </a:rPr>
                        <a:t>5.2 </a:t>
                      </a:r>
                      <a:endParaRPr lang="en-US" sz="1600" b="1"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Abortion - anti</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1.5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Conservative</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Military</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1.0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Religion - pro</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2.1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0.0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a:effectLst/>
                        </a:rPr>
                        <a:t>Other</a:t>
                      </a:r>
                      <a:endParaRPr lang="en-US" sz="1600" b="0" i="0" u="none" strike="noStrike">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2.8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9.3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4.2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4.0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3.3 </a:t>
                      </a:r>
                      <a:endParaRPr lang="en-US" sz="1600" b="0" i="0" u="none" strike="noStrike" dirty="0">
                        <a:solidFill>
                          <a:srgbClr val="000000"/>
                        </a:solidFill>
                        <a:effectLst/>
                        <a:latin typeface="Calibri" panose="020F0502020204030204" pitchFamily="34" charset="0"/>
                      </a:endParaRPr>
                    </a:p>
                  </a:txBody>
                  <a:tcPr marL="3075" marR="3075" marT="3075" marB="0" anchor="b"/>
                </a:tc>
              </a:tr>
              <a:tr h="246330">
                <a:tc>
                  <a:txBody>
                    <a:bodyPr/>
                    <a:lstStyle/>
                    <a:p>
                      <a:pPr algn="l" fontAlgn="b"/>
                      <a:r>
                        <a:rPr lang="en-US" sz="1600" u="none" strike="noStrike" dirty="0">
                          <a:effectLst/>
                        </a:rPr>
                        <a:t>Total</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49.8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72.5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47.4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49.0 </a:t>
                      </a:r>
                      <a:endParaRPr lang="en-US" sz="1600" b="0" i="0" u="none" strike="noStrike" dirty="0">
                        <a:solidFill>
                          <a:srgbClr val="000000"/>
                        </a:solidFill>
                        <a:effectLst/>
                        <a:latin typeface="Calibri" panose="020F0502020204030204" pitchFamily="34" charset="0"/>
                      </a:endParaRPr>
                    </a:p>
                  </a:txBody>
                  <a:tcPr marL="3075" marR="3075" marT="3075" marB="0" anchor="b"/>
                </a:tc>
                <a:tc>
                  <a:txBody>
                    <a:bodyPr/>
                    <a:lstStyle/>
                    <a:p>
                      <a:pPr algn="ctr" fontAlgn="b"/>
                      <a:r>
                        <a:rPr lang="en-US" sz="1600" u="none" strike="noStrike" dirty="0" smtClean="0">
                          <a:effectLst/>
                        </a:rPr>
                        <a:t>58.2 </a:t>
                      </a:r>
                      <a:endParaRPr lang="en-US" sz="1600" b="0" i="0" u="none" strike="noStrike" dirty="0">
                        <a:solidFill>
                          <a:srgbClr val="000000"/>
                        </a:solidFill>
                        <a:effectLst/>
                        <a:latin typeface="Calibri" panose="020F0502020204030204" pitchFamily="34" charset="0"/>
                      </a:endParaRPr>
                    </a:p>
                  </a:txBody>
                  <a:tcPr marL="3075" marR="3075" marT="3075" marB="0" anchor="b"/>
                </a:tc>
              </a:tr>
            </a:tbl>
          </a:graphicData>
        </a:graphic>
      </p:graphicFrame>
      <p:sp>
        <p:nvSpPr>
          <p:cNvPr id="2" name="Title 1"/>
          <p:cNvSpPr>
            <a:spLocks noGrp="1"/>
          </p:cNvSpPr>
          <p:nvPr>
            <p:ph type="title"/>
          </p:nvPr>
        </p:nvSpPr>
        <p:spPr>
          <a:xfrm>
            <a:off x="76199" y="152405"/>
            <a:ext cx="2255521" cy="457200"/>
          </a:xfrm>
          <a:solidFill>
            <a:schemeClr val="accent1">
              <a:tint val="20000"/>
            </a:schemeClr>
          </a:solidFill>
        </p:spPr>
        <p:txBody>
          <a:bodyPr/>
          <a:lstStyle/>
          <a:p>
            <a:pPr algn="ctr"/>
            <a:r>
              <a:rPr lang="en-US" sz="1600" dirty="0" smtClean="0"/>
              <a:t>Candidates and Issues</a:t>
            </a:r>
            <a:endParaRPr lang="en-US" sz="1600" dirty="0"/>
          </a:p>
        </p:txBody>
      </p:sp>
    </p:spTree>
    <p:extLst>
      <p:ext uri="{BB962C8B-B14F-4D97-AF65-F5344CB8AC3E}">
        <p14:creationId xmlns:p14="http://schemas.microsoft.com/office/powerpoint/2010/main" val="2142284438"/>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152405"/>
            <a:ext cx="2255521" cy="457200"/>
          </a:xfrm>
          <a:solidFill>
            <a:schemeClr val="accent1">
              <a:tint val="20000"/>
            </a:schemeClr>
          </a:solidFill>
        </p:spPr>
        <p:txBody>
          <a:bodyPr/>
          <a:lstStyle/>
          <a:p>
            <a:pPr algn="ctr"/>
            <a:r>
              <a:rPr lang="en-US" sz="1600" dirty="0" smtClean="0"/>
              <a:t>Candidates and Issues</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5815557"/>
              </p:ext>
            </p:extLst>
          </p:nvPr>
        </p:nvGraphicFramePr>
        <p:xfrm>
          <a:off x="457201" y="533401"/>
          <a:ext cx="8458200" cy="5584359"/>
        </p:xfrm>
        <a:graphic>
          <a:graphicData uri="http://schemas.openxmlformats.org/drawingml/2006/table">
            <a:tbl>
              <a:tblPr>
                <a:tableStyleId>{5C22544A-7EE6-4342-B048-85BDC9FD1C3A}</a:tableStyleId>
              </a:tblPr>
              <a:tblGrid>
                <a:gridCol w="1614995"/>
                <a:gridCol w="1368641"/>
                <a:gridCol w="1368641"/>
                <a:gridCol w="1368641"/>
                <a:gridCol w="1368641"/>
                <a:gridCol w="1368641"/>
              </a:tblGrid>
              <a:tr h="200939">
                <a:tc>
                  <a:txBody>
                    <a:bodyPr/>
                    <a:lstStyle/>
                    <a:p>
                      <a:pPr algn="l" fontAlgn="b"/>
                      <a:endParaRPr lang="en-US" sz="11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a:effectLst/>
                        </a:rPr>
                        <a:t>Clinton</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a:effectLst/>
                        </a:rPr>
                        <a:t>Sanders</a:t>
                      </a:r>
                      <a:endParaRPr lang="en-US" sz="20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a:effectLst/>
                        </a:rPr>
                        <a:t>Carson</a:t>
                      </a:r>
                      <a:endParaRPr lang="en-US" sz="20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a:effectLst/>
                        </a:rPr>
                        <a:t>Trump</a:t>
                      </a:r>
                      <a:endParaRPr lang="en-US" sz="20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a:effectLst/>
                        </a:rPr>
                        <a:t>Rubio</a:t>
                      </a:r>
                      <a:endParaRPr lang="en-US" sz="2000" b="0" i="0" u="none" strike="noStrike">
                        <a:solidFill>
                          <a:srgbClr val="000000"/>
                        </a:solidFill>
                        <a:effectLst/>
                        <a:latin typeface="Calibri" panose="020F0502020204030204" pitchFamily="34" charset="0"/>
                      </a:endParaRPr>
                    </a:p>
                  </a:txBody>
                  <a:tcPr marL="3810" marR="3810" marT="3810" marB="0" anchor="b"/>
                </a:tc>
              </a:tr>
              <a:tr h="377189">
                <a:tc>
                  <a:txBody>
                    <a:bodyPr/>
                    <a:lstStyle/>
                    <a:p>
                      <a:pPr algn="l" fontAlgn="b"/>
                      <a:r>
                        <a:rPr lang="en-US" sz="1400" b="1" u="none" strike="noStrike" dirty="0">
                          <a:effectLst/>
                        </a:rPr>
                        <a:t>Leadership, competence</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11.6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4.8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7.4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13.5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9.9 </a:t>
                      </a:r>
                      <a:endParaRPr lang="en-US" sz="2000" b="1" i="0" u="none" strike="noStrike" dirty="0">
                        <a:solidFill>
                          <a:srgbClr val="000000"/>
                        </a:solidFill>
                        <a:effectLst/>
                        <a:latin typeface="Calibri" panose="020F0502020204030204" pitchFamily="34" charset="0"/>
                      </a:endParaRPr>
                    </a:p>
                  </a:txBody>
                  <a:tcPr marL="3810" marR="3810" marT="3810" marB="0" anchor="b"/>
                </a:tc>
              </a:tr>
              <a:tr h="556259">
                <a:tc>
                  <a:txBody>
                    <a:bodyPr/>
                    <a:lstStyle/>
                    <a:p>
                      <a:pPr algn="l" fontAlgn="b"/>
                      <a:r>
                        <a:rPr lang="en-US" sz="1400" b="1" u="none" strike="noStrike" dirty="0">
                          <a:effectLst/>
                        </a:rPr>
                        <a:t>Honest, trustworthy, independent</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5.3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5.6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9.5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3.5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8.8 </a:t>
                      </a:r>
                      <a:endParaRPr lang="en-US" sz="2000" b="1" i="0" u="none" strike="noStrike" dirty="0">
                        <a:solidFill>
                          <a:srgbClr val="000000"/>
                        </a:solidFill>
                        <a:effectLst/>
                        <a:latin typeface="Calibri" panose="020F0502020204030204" pitchFamily="34" charset="0"/>
                      </a:endParaRPr>
                    </a:p>
                  </a:txBody>
                  <a:tcPr marL="3810" marR="3810" marT="3810" marB="0" anchor="b"/>
                </a:tc>
              </a:tr>
              <a:tr h="217169">
                <a:tc>
                  <a:txBody>
                    <a:bodyPr/>
                    <a:lstStyle/>
                    <a:p>
                      <a:pPr algn="l" fontAlgn="b"/>
                      <a:r>
                        <a:rPr lang="en-US" sz="1400" b="1" u="none" strike="noStrike" dirty="0">
                          <a:effectLst/>
                        </a:rPr>
                        <a:t>Consensus builder</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4.2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1.9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9.1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5.5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3.3 </a:t>
                      </a:r>
                      <a:endParaRPr lang="en-US" sz="2000" b="1" i="0" u="none" strike="noStrike" dirty="0">
                        <a:solidFill>
                          <a:srgbClr val="000000"/>
                        </a:solidFill>
                        <a:effectLst/>
                        <a:latin typeface="Calibri" panose="020F0502020204030204" pitchFamily="34" charset="0"/>
                      </a:endParaRPr>
                    </a:p>
                  </a:txBody>
                  <a:tcPr marL="3810" marR="3810" marT="3810" marB="0" anchor="b"/>
                </a:tc>
              </a:tr>
              <a:tr h="372575">
                <a:tc>
                  <a:txBody>
                    <a:bodyPr/>
                    <a:lstStyle/>
                    <a:p>
                      <a:pPr algn="l" fontAlgn="b"/>
                      <a:r>
                        <a:rPr lang="en-US" sz="1400" b="1" u="none" strike="noStrike" dirty="0">
                          <a:effectLst/>
                        </a:rPr>
                        <a:t>Fresh face, change</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0.7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1.9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11.9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10.5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3.3 </a:t>
                      </a:r>
                      <a:endParaRPr lang="en-US" sz="2000" b="1" i="0" u="none" strike="noStrike" dirty="0">
                        <a:solidFill>
                          <a:srgbClr val="000000"/>
                        </a:solidFill>
                        <a:effectLst/>
                        <a:latin typeface="Calibri" panose="020F0502020204030204" pitchFamily="34" charset="0"/>
                      </a:endParaRPr>
                    </a:p>
                  </a:txBody>
                  <a:tcPr marL="3810" marR="3810" marT="3810" marB="0" anchor="b"/>
                </a:tc>
              </a:tr>
              <a:tr h="87629">
                <a:tc>
                  <a:txBody>
                    <a:bodyPr/>
                    <a:lstStyle/>
                    <a:p>
                      <a:pPr algn="l" fontAlgn="b"/>
                      <a:r>
                        <a:rPr lang="en-US" sz="1400" b="1" u="none" strike="noStrike" dirty="0">
                          <a:effectLst/>
                        </a:rPr>
                        <a:t>Experience</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17.9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r>
              <a:tr h="160019">
                <a:tc>
                  <a:txBody>
                    <a:bodyPr/>
                    <a:lstStyle/>
                    <a:p>
                      <a:pPr algn="l" fontAlgn="b"/>
                      <a:r>
                        <a:rPr lang="en-US" sz="1400" b="1" u="none" strike="noStrike" dirty="0">
                          <a:effectLst/>
                        </a:rPr>
                        <a:t>America first</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3.7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3.9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4.0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4.4 </a:t>
                      </a:r>
                      <a:endParaRPr lang="en-US" sz="2000" b="1" i="0" u="none" strike="noStrike" dirty="0">
                        <a:solidFill>
                          <a:srgbClr val="000000"/>
                        </a:solidFill>
                        <a:effectLst/>
                        <a:latin typeface="Calibri" panose="020F0502020204030204" pitchFamily="34" charset="0"/>
                      </a:endParaRPr>
                    </a:p>
                  </a:txBody>
                  <a:tcPr marL="3810" marR="3810" marT="3810" marB="0" anchor="b"/>
                </a:tc>
              </a:tr>
              <a:tr h="232409">
                <a:tc>
                  <a:txBody>
                    <a:bodyPr/>
                    <a:lstStyle/>
                    <a:p>
                      <a:pPr algn="l" fontAlgn="b"/>
                      <a:r>
                        <a:rPr lang="en-US" sz="1400" b="1" u="none" strike="noStrike" dirty="0">
                          <a:effectLst/>
                        </a:rPr>
                        <a:t>Hard truths, frank</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1.1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3.5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9.5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r>
              <a:tr h="556769">
                <a:tc>
                  <a:txBody>
                    <a:bodyPr/>
                    <a:lstStyle/>
                    <a:p>
                      <a:pPr algn="l" fontAlgn="b"/>
                      <a:r>
                        <a:rPr lang="en-US" sz="1400" b="1" u="none" strike="noStrike" dirty="0">
                          <a:effectLst/>
                        </a:rPr>
                        <a:t>Working people, cares</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4.6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r>
              <a:tr h="372575">
                <a:tc>
                  <a:txBody>
                    <a:bodyPr/>
                    <a:lstStyle/>
                    <a:p>
                      <a:pPr algn="l" fontAlgn="b"/>
                      <a:r>
                        <a:rPr lang="en-US" sz="1400" b="1" u="none" strike="noStrike" dirty="0">
                          <a:effectLst/>
                        </a:rPr>
                        <a:t>Middle class</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1.9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3.0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r>
              <a:tr h="200939">
                <a:tc>
                  <a:txBody>
                    <a:bodyPr/>
                    <a:lstStyle/>
                    <a:p>
                      <a:pPr algn="l" fontAlgn="b"/>
                      <a:r>
                        <a:rPr lang="en-US" sz="1400" b="1" u="none" strike="noStrike" dirty="0">
                          <a:effectLst/>
                        </a:rPr>
                        <a:t>Ethical</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2.8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4.4 </a:t>
                      </a:r>
                      <a:endParaRPr lang="en-US" sz="2000" b="1" i="0" u="none" strike="noStrike" dirty="0">
                        <a:solidFill>
                          <a:srgbClr val="000000"/>
                        </a:solidFill>
                        <a:effectLst/>
                        <a:latin typeface="Calibri" panose="020F0502020204030204" pitchFamily="34" charset="0"/>
                      </a:endParaRPr>
                    </a:p>
                  </a:txBody>
                  <a:tcPr marL="3810" marR="3810" marT="3810" marB="0" anchor="b"/>
                </a:tc>
              </a:tr>
              <a:tr h="200939">
                <a:tc>
                  <a:txBody>
                    <a:bodyPr/>
                    <a:lstStyle/>
                    <a:p>
                      <a:pPr algn="l" fontAlgn="b"/>
                      <a:r>
                        <a:rPr lang="en-US" sz="1400" b="1" u="none" strike="noStrike" dirty="0">
                          <a:effectLst/>
                        </a:rPr>
                        <a:t>Character</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1.1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1.4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r>
              <a:tr h="200939">
                <a:tc>
                  <a:txBody>
                    <a:bodyPr/>
                    <a:lstStyle/>
                    <a:p>
                      <a:pPr algn="l" fontAlgn="b"/>
                      <a:r>
                        <a:rPr lang="en-US" sz="1400" b="1" u="none" strike="noStrike" dirty="0">
                          <a:effectLst/>
                        </a:rPr>
                        <a:t>Electable</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2.1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0.0 </a:t>
                      </a:r>
                      <a:endParaRPr lang="en-US" sz="2000" b="0" i="0" u="none" strike="noStrike" dirty="0">
                        <a:solidFill>
                          <a:srgbClr val="000000"/>
                        </a:solidFill>
                        <a:effectLst/>
                        <a:latin typeface="Calibri" panose="020F0502020204030204" pitchFamily="34" charset="0"/>
                      </a:endParaRPr>
                    </a:p>
                  </a:txBody>
                  <a:tcPr marL="3810" marR="3810" marT="3810" marB="0" anchor="b"/>
                </a:tc>
              </a:tr>
              <a:tr h="372575">
                <a:tc>
                  <a:txBody>
                    <a:bodyPr/>
                    <a:lstStyle/>
                    <a:p>
                      <a:pPr algn="l" fontAlgn="b"/>
                      <a:r>
                        <a:rPr lang="en-US" sz="1400" b="1" u="none" strike="noStrike" dirty="0">
                          <a:effectLst/>
                        </a:rPr>
                        <a:t>Intelligence</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6.0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1.1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1.1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1.5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7.7 </a:t>
                      </a:r>
                      <a:endParaRPr lang="en-US" sz="2000" b="1" i="0" u="none" strike="noStrike" dirty="0">
                        <a:solidFill>
                          <a:srgbClr val="000000"/>
                        </a:solidFill>
                        <a:effectLst/>
                        <a:latin typeface="Calibri" panose="020F0502020204030204" pitchFamily="34" charset="0"/>
                      </a:endParaRPr>
                    </a:p>
                  </a:txBody>
                  <a:tcPr marL="3810" marR="3810" marT="3810" marB="0" anchor="b"/>
                </a:tc>
              </a:tr>
              <a:tr h="200939">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50.2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b="1" u="none" strike="noStrike" dirty="0" smtClean="0">
                          <a:effectLst/>
                        </a:rPr>
                        <a:t>27.5 </a:t>
                      </a:r>
                      <a:endParaRPr lang="en-US" sz="2000" b="1"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52.6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51.0 </a:t>
                      </a:r>
                      <a:endParaRPr lang="en-US" sz="20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2000" u="none" strike="noStrike" dirty="0" smtClean="0">
                          <a:effectLst/>
                        </a:rPr>
                        <a:t>41.8 </a:t>
                      </a:r>
                      <a:endParaRPr lang="en-US" sz="2000" b="0" i="0" u="none" strike="noStrike" dirty="0">
                        <a:solidFill>
                          <a:srgbClr val="000000"/>
                        </a:solidFill>
                        <a:effectLst/>
                        <a:latin typeface="Calibri" panose="020F0502020204030204" pitchFamily="34" charset="0"/>
                      </a:endParaRPr>
                    </a:p>
                  </a:txBody>
                  <a:tcPr marL="3810" marR="3810" marT="3810" marB="0" anchor="b"/>
                </a:tc>
              </a:tr>
            </a:tbl>
          </a:graphicData>
        </a:graphic>
      </p:graphicFrame>
    </p:spTree>
    <p:extLst>
      <p:ext uri="{BB962C8B-B14F-4D97-AF65-F5344CB8AC3E}">
        <p14:creationId xmlns:p14="http://schemas.microsoft.com/office/powerpoint/2010/main" val="191583327"/>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15962"/>
          </a:xfrm>
        </p:spPr>
        <p:txBody>
          <a:bodyPr>
            <a:normAutofit/>
          </a:bodyPr>
          <a:lstStyle/>
          <a:p>
            <a:pPr eaLnBrk="1" fontAlgn="auto" hangingPunct="1">
              <a:spcAft>
                <a:spcPts val="0"/>
              </a:spcAft>
              <a:defRPr/>
            </a:pPr>
            <a:r>
              <a:rPr lang="en-US" sz="3600" dirty="0" smtClean="0">
                <a:solidFill>
                  <a:schemeClr val="tx1"/>
                </a:solidFill>
              </a:rPr>
              <a:t>Exercise: Develop Hypotheses</a:t>
            </a:r>
            <a:endParaRPr lang="en-US" dirty="0" smtClean="0">
              <a:solidFill>
                <a:schemeClr val="tx1"/>
              </a:solidFill>
            </a:endParaRPr>
          </a:p>
        </p:txBody>
      </p:sp>
      <p:sp>
        <p:nvSpPr>
          <p:cNvPr id="28675" name="Text Box 5"/>
          <p:cNvSpPr txBox="1">
            <a:spLocks noChangeArrowheads="1"/>
          </p:cNvSpPr>
          <p:nvPr/>
        </p:nvSpPr>
        <p:spPr bwMode="auto">
          <a:xfrm>
            <a:off x="252413" y="1066800"/>
            <a:ext cx="8891587" cy="2862263"/>
          </a:xfrm>
          <a:prstGeom prst="rect">
            <a:avLst/>
          </a:prstGeom>
          <a:noFill/>
          <a:ln w="9525">
            <a:noFill/>
            <a:miter lim="800000"/>
            <a:headEnd/>
            <a:tailEnd/>
          </a:ln>
        </p:spPr>
        <p:txBody>
          <a:bodyPr>
            <a:spAutoFit/>
          </a:bodyPr>
          <a:lstStyle/>
          <a:p>
            <a:pPr marL="342900" indent="-342900" eaLnBrk="0" hangingPunct="0">
              <a:buFontTx/>
              <a:buAutoNum type="arabicPeriod"/>
            </a:pPr>
            <a:r>
              <a:rPr lang="en-US"/>
              <a:t>Identify a dependent variable – attitude, preference</a:t>
            </a:r>
          </a:p>
          <a:p>
            <a:pPr marL="342900" indent="-342900" eaLnBrk="0" hangingPunct="0">
              <a:buFontTx/>
              <a:buAutoNum type="arabicPeriod"/>
            </a:pPr>
            <a:endParaRPr lang="en-US"/>
          </a:p>
          <a:p>
            <a:pPr marL="342900" indent="-342900" eaLnBrk="0" hangingPunct="0">
              <a:buFontTx/>
              <a:buAutoNum type="arabicPeriod" startAt="2"/>
            </a:pPr>
            <a:r>
              <a:rPr lang="en-US"/>
              <a:t>Identify an independent variable – a social/demographic characteristic</a:t>
            </a:r>
          </a:p>
          <a:p>
            <a:pPr marL="342900" indent="-342900" eaLnBrk="0" hangingPunct="0">
              <a:buFontTx/>
              <a:buAutoNum type="arabicPeriod" startAt="2"/>
            </a:pPr>
            <a:endParaRPr lang="en-US"/>
          </a:p>
          <a:p>
            <a:pPr marL="342900" indent="-342900" eaLnBrk="0" hangingPunct="0">
              <a:buFontTx/>
              <a:buAutoNum type="arabicPeriod" startAt="3"/>
            </a:pPr>
            <a:r>
              <a:rPr lang="en-US"/>
              <a:t>Specify a likely relationship between the two based on a “theory” or hunch</a:t>
            </a:r>
          </a:p>
          <a:p>
            <a:pPr marL="342900" indent="-342900" eaLnBrk="0" hangingPunct="0"/>
            <a:r>
              <a:rPr lang="en-US"/>
              <a:t>     you have about people and attitudes</a:t>
            </a:r>
          </a:p>
          <a:p>
            <a:pPr marL="342900" indent="-342900" eaLnBrk="0" hangingPunct="0">
              <a:buFontTx/>
              <a:buAutoNum type="arabicPeriod" startAt="3"/>
            </a:pPr>
            <a:endParaRPr lang="en-US"/>
          </a:p>
          <a:p>
            <a:pPr marL="342900" indent="-342900" eaLnBrk="0" hangingPunct="0"/>
            <a:r>
              <a:rPr lang="en-US"/>
              <a:t>	</a:t>
            </a:r>
          </a:p>
          <a:p>
            <a:pPr marL="342900" indent="-342900" eaLnBrk="0" hangingPunct="0"/>
            <a:endParaRPr lang="en-US"/>
          </a:p>
          <a:p>
            <a:pPr marL="342900" indent="-342900" eaLnBrk="0" hangingPunct="0"/>
            <a:endParaRPr lang="en-US"/>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dirty="0" smtClean="0"/>
              <a:t>Review the process - 2</a:t>
            </a:r>
          </a:p>
        </p:txBody>
      </p:sp>
      <p:sp>
        <p:nvSpPr>
          <p:cNvPr id="14338" name="Rectangle 3"/>
          <p:cNvSpPr>
            <a:spLocks noGrp="1" noChangeArrowheads="1"/>
          </p:cNvSpPr>
          <p:nvPr>
            <p:ph idx="1"/>
          </p:nvPr>
        </p:nvSpPr>
        <p:spPr/>
        <p:txBody>
          <a:bodyPr/>
          <a:lstStyle/>
          <a:p>
            <a:pPr eaLnBrk="1" hangingPunct="1"/>
            <a:r>
              <a:rPr lang="en-US" b="1" smtClean="0">
                <a:solidFill>
                  <a:srgbClr val="000099"/>
                </a:solidFill>
                <a:latin typeface="Times New Roman" pitchFamily="18" charset="0"/>
                <a:cs typeface="Times New Roman" pitchFamily="18" charset="0"/>
              </a:rPr>
              <a:t>Public receptivity</a:t>
            </a:r>
          </a:p>
          <a:p>
            <a:pPr lvl="2" eaLnBrk="1" hangingPunct="1"/>
            <a:r>
              <a:rPr lang="en-US" b="1" smtClean="0">
                <a:latin typeface="Times New Roman" pitchFamily="18" charset="0"/>
                <a:cs typeface="Times New Roman" pitchFamily="18" charset="0"/>
              </a:rPr>
              <a:t>Were you surprised by how easy/hard </a:t>
            </a:r>
            <a:r>
              <a:rPr lang="en-US" smtClean="0">
                <a:latin typeface="Times New Roman" pitchFamily="18" charset="0"/>
                <a:cs typeface="Times New Roman" pitchFamily="18" charset="0"/>
              </a:rPr>
              <a:t>it was to obtain a completion?</a:t>
            </a:r>
          </a:p>
          <a:p>
            <a:pPr lvl="2" eaLnBrk="1" hangingPunct="1"/>
            <a:r>
              <a:rPr lang="en-US" smtClean="0">
                <a:latin typeface="Times New Roman" pitchFamily="18" charset="0"/>
                <a:cs typeface="Times New Roman" pitchFamily="18" charset="0"/>
              </a:rPr>
              <a:t>Problems with </a:t>
            </a:r>
            <a:r>
              <a:rPr lang="en-US" b="1" smtClean="0">
                <a:latin typeface="Times New Roman" pitchFamily="18" charset="0"/>
                <a:cs typeface="Times New Roman" pitchFamily="18" charset="0"/>
              </a:rPr>
              <a:t>phone numbers</a:t>
            </a:r>
            <a:r>
              <a:rPr lang="en-US" smtClean="0">
                <a:latin typeface="Times New Roman" pitchFamily="18" charset="0"/>
                <a:cs typeface="Times New Roman" pitchFamily="18" charset="0"/>
              </a:rPr>
              <a:t>?</a:t>
            </a:r>
          </a:p>
          <a:p>
            <a:pPr lvl="2" eaLnBrk="1" hangingPunct="1"/>
            <a:r>
              <a:rPr lang="en-US" b="1" smtClean="0">
                <a:latin typeface="Times New Roman" pitchFamily="18" charset="0"/>
                <a:cs typeface="Times New Roman" pitchFamily="18" charset="0"/>
              </a:rPr>
              <a:t>Idle chatter </a:t>
            </a:r>
            <a:r>
              <a:rPr lang="en-US" smtClean="0">
                <a:latin typeface="Times New Roman" pitchFamily="18" charset="0"/>
                <a:cs typeface="Times New Roman" pitchFamily="18" charset="0"/>
              </a:rPr>
              <a:t>from respondents? </a:t>
            </a:r>
          </a:p>
          <a:p>
            <a:pPr lvl="2" eaLnBrk="1" hangingPunct="1"/>
            <a:r>
              <a:rPr lang="en-US" b="1" smtClean="0">
                <a:latin typeface="Times New Roman" pitchFamily="18" charset="0"/>
                <a:cs typeface="Times New Roman" pitchFamily="18" charset="0"/>
              </a:rPr>
              <a:t>Bias</a:t>
            </a:r>
            <a:r>
              <a:rPr lang="en-US" smtClean="0">
                <a:latin typeface="Times New Roman" pitchFamily="18" charset="0"/>
                <a:cs typeface="Times New Roman" pitchFamily="18" charset="0"/>
              </a:rPr>
              <a:t> among interviewers?</a:t>
            </a:r>
          </a:p>
          <a:p>
            <a:pPr lvl="2" eaLnBrk="1" hangingPunct="1"/>
            <a:r>
              <a:rPr lang="en-US" b="1" smtClean="0">
                <a:latin typeface="Times New Roman" pitchFamily="18" charset="0"/>
                <a:cs typeface="Times New Roman" pitchFamily="18" charset="0"/>
              </a:rPr>
              <a:t>Partial completions</a:t>
            </a:r>
            <a:r>
              <a:rPr lang="en-US" smtClean="0">
                <a:latin typeface="Times New Roman" pitchFamily="18" charset="0"/>
                <a:cs typeface="Times New Roman" pitchFamily="18" charset="0"/>
              </a:rPr>
              <a:t>?</a:t>
            </a:r>
          </a:p>
          <a:p>
            <a:pPr lvl="2" eaLnBrk="1" hangingPunct="1"/>
            <a:r>
              <a:rPr lang="en-US" b="1" smtClean="0">
                <a:latin typeface="Times New Roman" pitchFamily="18" charset="0"/>
                <a:cs typeface="Times New Roman" pitchFamily="18" charset="0"/>
              </a:rPr>
              <a:t>Other suggestions</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4"/>
          <p:cNvSpPr txBox="1">
            <a:spLocks noChangeArrowheads="1"/>
          </p:cNvSpPr>
          <p:nvPr/>
        </p:nvSpPr>
        <p:spPr bwMode="auto">
          <a:xfrm>
            <a:off x="762000" y="381000"/>
            <a:ext cx="7315200" cy="369888"/>
          </a:xfrm>
          <a:prstGeom prst="rect">
            <a:avLst/>
          </a:prstGeom>
          <a:solidFill>
            <a:schemeClr val="bg1"/>
          </a:solidFill>
          <a:ln w="9525">
            <a:noFill/>
            <a:miter lim="800000"/>
            <a:headEnd/>
            <a:tailEnd/>
          </a:ln>
        </p:spPr>
        <p:txBody>
          <a:bodyPr>
            <a:spAutoFit/>
          </a:bodyPr>
          <a:lstStyle/>
          <a:p>
            <a:pPr algn="ctr"/>
            <a:r>
              <a:rPr lang="en-US" dirty="0"/>
              <a:t>County: </a:t>
            </a:r>
            <a:r>
              <a:rPr lang="en-US" dirty="0" smtClean="0"/>
              <a:t>Most Important Question? Fall ‘07 </a:t>
            </a:r>
            <a:r>
              <a:rPr lang="en-US" dirty="0"/>
              <a:t>to </a:t>
            </a:r>
            <a:r>
              <a:rPr lang="en-US" dirty="0" smtClean="0"/>
              <a:t>Spring ‘15</a:t>
            </a:r>
            <a:endParaRPr lang="en-US" dirty="0"/>
          </a:p>
        </p:txBody>
      </p:sp>
      <p:graphicFrame>
        <p:nvGraphicFramePr>
          <p:cNvPr id="6" name="Chart 5"/>
          <p:cNvGraphicFramePr/>
          <p:nvPr>
            <p:extLst>
              <p:ext uri="{D42A27DB-BD31-4B8C-83A1-F6EECF244321}">
                <p14:modId xmlns:p14="http://schemas.microsoft.com/office/powerpoint/2010/main" val="3704750723"/>
              </p:ext>
            </p:extLst>
          </p:nvPr>
        </p:nvGraphicFramePr>
        <p:xfrm>
          <a:off x="1081087" y="624205"/>
          <a:ext cx="6981825" cy="56095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094341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4"/>
          <p:cNvSpPr txBox="1">
            <a:spLocks noChangeArrowheads="1"/>
          </p:cNvSpPr>
          <p:nvPr/>
        </p:nvSpPr>
        <p:spPr bwMode="auto">
          <a:xfrm>
            <a:off x="762000" y="381000"/>
            <a:ext cx="7315200" cy="369888"/>
          </a:xfrm>
          <a:prstGeom prst="rect">
            <a:avLst/>
          </a:prstGeom>
          <a:solidFill>
            <a:schemeClr val="bg1"/>
          </a:solidFill>
          <a:ln w="9525">
            <a:noFill/>
            <a:miter lim="800000"/>
            <a:headEnd/>
            <a:tailEnd/>
          </a:ln>
        </p:spPr>
        <p:txBody>
          <a:bodyPr>
            <a:spAutoFit/>
          </a:bodyPr>
          <a:lstStyle/>
          <a:p>
            <a:pPr algn="ctr"/>
            <a:r>
              <a:rPr lang="en-US" dirty="0"/>
              <a:t>County: Right or Wrong Direction? </a:t>
            </a:r>
            <a:r>
              <a:rPr lang="en-US" dirty="0" smtClean="0"/>
              <a:t>Fall ‘00 </a:t>
            </a:r>
            <a:r>
              <a:rPr lang="en-US" dirty="0"/>
              <a:t>to </a:t>
            </a:r>
            <a:r>
              <a:rPr lang="en-US" dirty="0" smtClean="0"/>
              <a:t>Spring ‘15</a:t>
            </a:r>
            <a:endParaRPr lang="en-US" dirty="0"/>
          </a:p>
        </p:txBody>
      </p:sp>
      <p:graphicFrame>
        <p:nvGraphicFramePr>
          <p:cNvPr id="5" name="Chart 4"/>
          <p:cNvGraphicFramePr/>
          <p:nvPr>
            <p:extLst>
              <p:ext uri="{D42A27DB-BD31-4B8C-83A1-F6EECF244321}">
                <p14:modId xmlns:p14="http://schemas.microsoft.com/office/powerpoint/2010/main" val="3201498361"/>
              </p:ext>
            </p:extLst>
          </p:nvPr>
        </p:nvGraphicFramePr>
        <p:xfrm>
          <a:off x="457200" y="1219200"/>
          <a:ext cx="84582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903386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16" name="Rectangle 1"/>
          <p:cNvSpPr>
            <a:spLocks noChangeArrowheads="1"/>
          </p:cNvSpPr>
          <p:nvPr/>
        </p:nvSpPr>
        <p:spPr bwMode="auto">
          <a:xfrm>
            <a:off x="33068" y="272535"/>
            <a:ext cx="8427628" cy="369332"/>
          </a:xfrm>
          <a:prstGeom prst="rect">
            <a:avLst/>
          </a:prstGeom>
          <a:noFill/>
          <a:ln w="9525">
            <a:noFill/>
            <a:miter lim="800000"/>
            <a:headEnd/>
            <a:tailEnd/>
          </a:ln>
        </p:spPr>
        <p:txBody>
          <a:bodyPr wrap="none" anchor="ctr">
            <a:spAutoFit/>
          </a:bodyPr>
          <a:lstStyle/>
          <a:p>
            <a:pPr indent="274638" eaLnBrk="0" hangingPunct="0"/>
            <a:r>
              <a:rPr lang="en-US" b="1" dirty="0">
                <a:cs typeface="Times New Roman" pitchFamily="18" charset="0"/>
              </a:rPr>
              <a:t>Right/Wrong Direction </a:t>
            </a:r>
            <a:r>
              <a:rPr lang="en-US" b="1" dirty="0" smtClean="0">
                <a:cs typeface="Times New Roman" pitchFamily="18" charset="0"/>
              </a:rPr>
              <a:t>– County</a:t>
            </a:r>
            <a:r>
              <a:rPr lang="en-US" b="1" dirty="0">
                <a:cs typeface="Times New Roman" pitchFamily="18" charset="0"/>
              </a:rPr>
              <a:t>, State, </a:t>
            </a:r>
            <a:r>
              <a:rPr lang="en-US" b="1" dirty="0" smtClean="0">
                <a:cs typeface="Times New Roman" pitchFamily="18" charset="0"/>
              </a:rPr>
              <a:t>Nation: Fall ‘12 to Spring ‘15</a:t>
            </a:r>
            <a:endParaRPr lang="en-US" sz="900" dirty="0"/>
          </a:p>
        </p:txBody>
      </p:sp>
      <p:graphicFrame>
        <p:nvGraphicFramePr>
          <p:cNvPr id="6" name="Chart 5"/>
          <p:cNvGraphicFramePr/>
          <p:nvPr>
            <p:extLst>
              <p:ext uri="{D42A27DB-BD31-4B8C-83A1-F6EECF244321}">
                <p14:modId xmlns:p14="http://schemas.microsoft.com/office/powerpoint/2010/main" val="3346616077"/>
              </p:ext>
            </p:extLst>
          </p:nvPr>
        </p:nvGraphicFramePr>
        <p:xfrm>
          <a:off x="533400" y="914400"/>
          <a:ext cx="8001000" cy="5410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ChangeArrowheads="1"/>
          </p:cNvSpPr>
          <p:nvPr/>
        </p:nvSpPr>
        <p:spPr bwMode="auto">
          <a:xfrm>
            <a:off x="282575" y="0"/>
            <a:ext cx="8382000" cy="868363"/>
          </a:xfrm>
          <a:prstGeom prst="rect">
            <a:avLst/>
          </a:prstGeom>
          <a:solidFill>
            <a:schemeClr val="bg1"/>
          </a:solidFill>
          <a:ln w="9525">
            <a:noFill/>
            <a:miter lim="800000"/>
            <a:headEnd/>
            <a:tailEnd/>
          </a:ln>
          <a:effectLst/>
        </p:spPr>
        <p:txBody>
          <a:bodyPr anchor="ctr"/>
          <a:lstStyle/>
          <a:p>
            <a:pPr algn="ctr">
              <a:defRPr/>
            </a:pPr>
            <a:r>
              <a:rPr lang="en-US" sz="2000" b="1" dirty="0" smtClean="0">
                <a:solidFill>
                  <a:srgbClr val="FF0000"/>
                </a:solidFill>
                <a:cs typeface="+mn-cs"/>
                <a:sym typeface="Wingdings" pitchFamily="2" charset="2"/>
              </a:rPr>
              <a:t></a:t>
            </a:r>
            <a:r>
              <a:rPr lang="en-US" sz="2400" b="1" u="sng" dirty="0" smtClean="0">
                <a:cs typeface="+mn-cs"/>
                <a:sym typeface="Wingdings" pitchFamily="2" charset="2"/>
              </a:rPr>
              <a:t>Economic Conditions: (  </a:t>
            </a:r>
            <a:r>
              <a:rPr lang="en-US" sz="2400" b="1" u="sng" dirty="0" err="1" smtClean="0">
                <a:cs typeface="+mn-cs"/>
                <a:sym typeface="Wingdings" pitchFamily="2" charset="2"/>
              </a:rPr>
              <a:t>excellent+good</a:t>
            </a:r>
            <a:r>
              <a:rPr lang="en-US" sz="2400" b="1" u="sng" dirty="0" smtClean="0">
                <a:cs typeface="+mn-cs"/>
                <a:sym typeface="Wingdings" pitchFamily="2" charset="2"/>
              </a:rPr>
              <a:t>)</a:t>
            </a:r>
          </a:p>
          <a:p>
            <a:pPr algn="ctr">
              <a:defRPr/>
            </a:pPr>
            <a:r>
              <a:rPr lang="en-US" sz="2400" b="1" u="sng" dirty="0">
                <a:cs typeface="+mn-cs"/>
                <a:sym typeface="Wingdings" pitchFamily="2" charset="2"/>
              </a:rPr>
              <a:t>C</a:t>
            </a:r>
            <a:r>
              <a:rPr lang="en-US" sz="2400" b="1" u="sng" dirty="0" smtClean="0">
                <a:cs typeface="+mn-cs"/>
              </a:rPr>
              <a:t>ounty</a:t>
            </a:r>
            <a:r>
              <a:rPr lang="en-US" sz="2000" b="1" dirty="0" smtClean="0">
                <a:cs typeface="+mn-cs"/>
              </a:rPr>
              <a:t> vs. Maryland </a:t>
            </a:r>
            <a:r>
              <a:rPr lang="en-US" sz="2000" b="1" dirty="0">
                <a:cs typeface="+mn-cs"/>
              </a:rPr>
              <a:t>and USA</a:t>
            </a:r>
          </a:p>
        </p:txBody>
      </p:sp>
      <p:graphicFrame>
        <p:nvGraphicFramePr>
          <p:cNvPr id="6" name="Chart 5"/>
          <p:cNvGraphicFramePr/>
          <p:nvPr>
            <p:extLst>
              <p:ext uri="{D42A27DB-BD31-4B8C-83A1-F6EECF244321}">
                <p14:modId xmlns:p14="http://schemas.microsoft.com/office/powerpoint/2010/main" val="933396653"/>
              </p:ext>
            </p:extLst>
          </p:nvPr>
        </p:nvGraphicFramePr>
        <p:xfrm>
          <a:off x="533400" y="1038224"/>
          <a:ext cx="8305800" cy="5591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6352"/>
            <a:ext cx="8229600" cy="655638"/>
          </a:xfrm>
        </p:spPr>
        <p:txBody>
          <a:bodyPr/>
          <a:lstStyle/>
          <a:p>
            <a:pPr algn="ctr">
              <a:defRPr/>
            </a:pPr>
            <a:r>
              <a:rPr lang="en-US" sz="3200" dirty="0" smtClean="0"/>
              <a:t>Economic indicators, Fall 2008-Fall 2015</a:t>
            </a:r>
            <a:endParaRPr lang="en-US" sz="3200" dirty="0"/>
          </a:p>
        </p:txBody>
      </p:sp>
      <p:graphicFrame>
        <p:nvGraphicFramePr>
          <p:cNvPr id="7" name="Chart 6"/>
          <p:cNvGraphicFramePr/>
          <p:nvPr>
            <p:extLst>
              <p:ext uri="{D42A27DB-BD31-4B8C-83A1-F6EECF244321}">
                <p14:modId xmlns:p14="http://schemas.microsoft.com/office/powerpoint/2010/main" val="827481641"/>
              </p:ext>
            </p:extLst>
          </p:nvPr>
        </p:nvGraphicFramePr>
        <p:xfrm>
          <a:off x="609600" y="990600"/>
          <a:ext cx="80772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533400"/>
          </a:xfrm>
        </p:spPr>
        <p:txBody>
          <a:bodyPr/>
          <a:lstStyle/>
          <a:p>
            <a:r>
              <a:rPr lang="en-US" dirty="0"/>
              <a:t>Economic indicators, </a:t>
            </a:r>
            <a:r>
              <a:rPr lang="en-US" dirty="0" smtClean="0"/>
              <a:t>Fall 2015</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77977602"/>
              </p:ext>
            </p:extLst>
          </p:nvPr>
        </p:nvGraphicFramePr>
        <p:xfrm>
          <a:off x="533400" y="914400"/>
          <a:ext cx="8131874" cy="3131316"/>
        </p:xfrm>
        <a:graphic>
          <a:graphicData uri="http://schemas.openxmlformats.org/drawingml/2006/table">
            <a:tbl>
              <a:tblPr firstRow="1" firstCol="1" bandRow="1">
                <a:tableStyleId>{5C22544A-7EE6-4342-B048-85BDC9FD1C3A}</a:tableStyleId>
              </a:tblPr>
              <a:tblGrid>
                <a:gridCol w="4305994"/>
                <a:gridCol w="1275293"/>
                <a:gridCol w="1275293"/>
                <a:gridCol w="513295"/>
                <a:gridCol w="381000"/>
                <a:gridCol w="380999"/>
              </a:tblGrid>
              <a:tr h="515492">
                <a:tc>
                  <a:txBody>
                    <a:bodyPr/>
                    <a:lstStyle/>
                    <a:p>
                      <a:pPr algn="l" rtl="0" fontAlgn="ctr"/>
                      <a:r>
                        <a:rPr lang="en-US" sz="1000" u="none" strike="noStrike" dirty="0">
                          <a:effectLst/>
                        </a:rPr>
                        <a:t>Condition</a:t>
                      </a:r>
                      <a:endParaRPr lang="en-US" sz="1000" b="1" i="0" u="none" strike="noStrike" dirty="0">
                        <a:solidFill>
                          <a:srgbClr val="FFFFFF"/>
                        </a:solidFill>
                        <a:effectLst/>
                        <a:latin typeface="Century Gothic"/>
                      </a:endParaRPr>
                    </a:p>
                  </a:txBody>
                  <a:tcPr marL="4436" marR="4436" marT="4436" marB="0" anchor="ctr"/>
                </a:tc>
                <a:tc>
                  <a:txBody>
                    <a:bodyPr/>
                    <a:lstStyle/>
                    <a:p>
                      <a:pPr algn="ctr" rtl="0" fontAlgn="ctr"/>
                      <a:r>
                        <a:rPr lang="en-US" sz="1100" u="none" strike="noStrike" dirty="0">
                          <a:effectLst/>
                        </a:rPr>
                        <a:t>AA County</a:t>
                      </a:r>
                      <a:endParaRPr lang="en-US" sz="1100" b="1" i="0" u="none" strike="noStrike" dirty="0">
                        <a:solidFill>
                          <a:srgbClr val="FFFFFF"/>
                        </a:solidFill>
                        <a:effectLst/>
                        <a:latin typeface="Times New Roman"/>
                      </a:endParaRPr>
                    </a:p>
                  </a:txBody>
                  <a:tcPr marL="4436" marR="4436" marT="4436" marB="0" anchor="ctr"/>
                </a:tc>
                <a:tc>
                  <a:txBody>
                    <a:bodyPr/>
                    <a:lstStyle/>
                    <a:p>
                      <a:pPr algn="ctr" rtl="0" fontAlgn="ctr"/>
                      <a:r>
                        <a:rPr lang="en-US" sz="1100" u="none" strike="noStrike" dirty="0">
                          <a:effectLst/>
                        </a:rPr>
                        <a:t>Students</a:t>
                      </a:r>
                      <a:endParaRPr lang="en-US" sz="1100" b="1" i="0" u="none" strike="noStrike" dirty="0">
                        <a:solidFill>
                          <a:srgbClr val="FFFFFF"/>
                        </a:solidFill>
                        <a:effectLst/>
                        <a:latin typeface="Times New Roman"/>
                      </a:endParaRPr>
                    </a:p>
                  </a:txBody>
                  <a:tcPr marL="4436" marR="4436" marT="4436" marB="0" anchor="ctr"/>
                </a:tc>
                <a:tc gridSpan="3">
                  <a:txBody>
                    <a:bodyPr/>
                    <a:lstStyle/>
                    <a:p>
                      <a:pPr algn="l" rtl="0" fontAlgn="ctr"/>
                      <a:r>
                        <a:rPr lang="en-US" sz="1100" u="none" strike="noStrike" dirty="0" smtClean="0">
                          <a:effectLst/>
                        </a:rPr>
                        <a:t>County-Students</a:t>
                      </a:r>
                      <a:br>
                        <a:rPr lang="en-US" sz="1100" u="none" strike="noStrike" dirty="0" smtClean="0">
                          <a:effectLst/>
                        </a:rPr>
                      </a:br>
                      <a:r>
                        <a:rPr lang="en-US" sz="1100" u="none" strike="noStrike" dirty="0" smtClean="0">
                          <a:effectLst/>
                        </a:rPr>
                        <a:t>     F ‘14  S ’15  F15</a:t>
                      </a:r>
                      <a:endParaRPr lang="en-US" sz="1100" b="1" i="0" u="none" strike="noStrike" dirty="0">
                        <a:solidFill>
                          <a:srgbClr val="FFFFFF"/>
                        </a:solidFill>
                        <a:effectLst/>
                        <a:latin typeface="Times New Roman"/>
                      </a:endParaRPr>
                    </a:p>
                  </a:txBody>
                  <a:tcPr marL="4436" marR="4436" marT="4436" marB="0" anchor="ctr"/>
                </a:tc>
                <a:tc hMerge="1">
                  <a:txBody>
                    <a:bodyPr/>
                    <a:lstStyle/>
                    <a:p>
                      <a:endParaRPr lang="en-US"/>
                    </a:p>
                  </a:txBody>
                  <a:tcPr/>
                </a:tc>
                <a:tc hMerge="1">
                  <a:txBody>
                    <a:bodyPr/>
                    <a:lstStyle/>
                    <a:p>
                      <a:endParaRPr lang="en-US"/>
                    </a:p>
                  </a:txBody>
                  <a:tcPr/>
                </a:tc>
              </a:tr>
              <a:tr h="345140">
                <a:tc>
                  <a:txBody>
                    <a:bodyPr/>
                    <a:lstStyle/>
                    <a:p>
                      <a:pPr algn="l" rtl="0" fontAlgn="ctr"/>
                      <a:r>
                        <a:rPr lang="en-US" sz="1200" u="none" strike="noStrike" dirty="0">
                          <a:effectLst/>
                        </a:rPr>
                        <a:t>Taxes are too high in relation to the govt. services provided</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62</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37</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28</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25</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25</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45140">
                <a:tc>
                  <a:txBody>
                    <a:bodyPr/>
                    <a:lstStyle/>
                    <a:p>
                      <a:pPr algn="l" rtl="0" fontAlgn="ctr"/>
                      <a:r>
                        <a:rPr lang="en-US" sz="1200" u="none" strike="noStrike" dirty="0">
                          <a:effectLst/>
                        </a:rPr>
                        <a:t>Wages or salaries are not rising as fast as the cost of living</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54</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45</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11</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2</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10</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30316">
                <a:tc>
                  <a:txBody>
                    <a:bodyPr/>
                    <a:lstStyle/>
                    <a:p>
                      <a:pPr algn="l" rtl="0" fontAlgn="ctr"/>
                      <a:r>
                        <a:rPr lang="en-US" sz="1200" u="none" strike="noStrike" dirty="0">
                          <a:effectLst/>
                        </a:rPr>
                        <a:t>Health care insurance is unavailable, too expensive or inadequate</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33</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28</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10</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17</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5</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430316">
                <a:tc>
                  <a:txBody>
                    <a:bodyPr/>
                    <a:lstStyle/>
                    <a:p>
                      <a:pPr algn="l" rtl="0" fontAlgn="ctr"/>
                      <a:r>
                        <a:rPr lang="en-US" sz="1200" u="none" strike="noStrike" dirty="0">
                          <a:effectLst/>
                        </a:rPr>
                        <a:t>Received a salary increase or other increase in income recently</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34</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23</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4</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13</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11</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59964">
                <a:tc>
                  <a:txBody>
                    <a:bodyPr/>
                    <a:lstStyle/>
                    <a:p>
                      <a:pPr algn="l" rtl="0" fontAlgn="ctr"/>
                      <a:r>
                        <a:rPr lang="en-US" sz="1200" u="none" strike="noStrike" dirty="0">
                          <a:effectLst/>
                        </a:rPr>
                        <a:t>Facing the possibility of unemployment</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12</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16</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-5</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-4</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-4</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59964">
                <a:tc>
                  <a:txBody>
                    <a:bodyPr/>
                    <a:lstStyle/>
                    <a:p>
                      <a:pPr algn="l" rtl="0" fontAlgn="ctr"/>
                      <a:r>
                        <a:rPr lang="en-US" sz="1200" u="none" strike="noStrike" dirty="0" smtClean="0">
                          <a:effectLst/>
                        </a:rPr>
                        <a:t>Hard to afford cost of education</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39</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44</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-8</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-7</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-5</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59964">
                <a:tc>
                  <a:txBody>
                    <a:bodyPr/>
                    <a:lstStyle/>
                    <a:p>
                      <a:pPr algn="l" rtl="0" fontAlgn="ctr"/>
                      <a:r>
                        <a:rPr lang="en-US" sz="1200" b="1" i="0" u="none" strike="noStrike" dirty="0" smtClean="0">
                          <a:solidFill>
                            <a:srgbClr val="FFFFFF"/>
                          </a:solidFill>
                          <a:effectLst/>
                          <a:latin typeface="Century Gothic"/>
                        </a:rPr>
                        <a:t>Hard to afford cost of food</a:t>
                      </a:r>
                      <a:r>
                        <a:rPr lang="en-US" sz="1200" b="1" i="0" u="none" strike="noStrike" baseline="0" dirty="0" smtClean="0">
                          <a:solidFill>
                            <a:srgbClr val="FFFFFF"/>
                          </a:solidFill>
                          <a:effectLst/>
                          <a:latin typeface="Century Gothic"/>
                        </a:rPr>
                        <a:t> and groceries</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28</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33</a:t>
                      </a:r>
                      <a:endParaRPr lang="en-US" sz="1400" b="1" i="0" u="none" strike="noStrike" dirty="0">
                        <a:solidFill>
                          <a:srgbClr val="000000"/>
                        </a:solidFill>
                        <a:effectLst/>
                        <a:latin typeface="Times New Roman"/>
                      </a:endParaRPr>
                    </a:p>
                  </a:txBody>
                  <a:tcPr marL="4436" marR="4436" marT="443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effectLst/>
                        </a:rPr>
                        <a:t>4</a:t>
                      </a:r>
                      <a:endParaRPr lang="en-US" sz="1200" b="1" i="0" u="none" strike="noStrike" dirty="0" smtClean="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-5</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59964">
                <a:tc>
                  <a:txBody>
                    <a:bodyPr/>
                    <a:lstStyle/>
                    <a:p>
                      <a:pPr algn="l" rtl="0" fontAlgn="ctr"/>
                      <a:r>
                        <a:rPr lang="en-US" sz="1200" u="none" strike="noStrike" dirty="0">
                          <a:effectLst/>
                        </a:rPr>
                        <a:t>Found a new or better job recently</a:t>
                      </a:r>
                      <a:endParaRPr lang="en-US" sz="1200" b="1" i="0" u="none" strike="noStrike" dirty="0">
                        <a:solidFill>
                          <a:srgbClr val="FFFFFF"/>
                        </a:solidFill>
                        <a:effectLst/>
                        <a:latin typeface="Century Gothic"/>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13</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400" b="1" i="0" u="none" strike="noStrike" dirty="0" smtClean="0">
                          <a:solidFill>
                            <a:srgbClr val="000000"/>
                          </a:solidFill>
                          <a:effectLst/>
                          <a:latin typeface="Times New Roman"/>
                        </a:rPr>
                        <a:t>24</a:t>
                      </a:r>
                      <a:endParaRPr lang="en-US" sz="1400" b="1" i="0" u="none" strike="noStrike" dirty="0">
                        <a:solidFill>
                          <a:srgbClr val="000000"/>
                        </a:solidFill>
                        <a:effectLst/>
                        <a:latin typeface="Times New Roman"/>
                      </a:endParaRPr>
                    </a:p>
                  </a:txBody>
                  <a:tcPr marL="4436" marR="4436" marT="4436" marB="0" anchor="ctr"/>
                </a:tc>
                <a:tc>
                  <a:txBody>
                    <a:bodyPr/>
                    <a:lstStyle/>
                    <a:p>
                      <a:pPr algn="ctr" rtl="0" fontAlgn="ctr"/>
                      <a:r>
                        <a:rPr lang="en-US" sz="1200" b="1" u="none" strike="noStrike" dirty="0">
                          <a:effectLst/>
                        </a:rPr>
                        <a:t>-10</a:t>
                      </a:r>
                      <a:endParaRPr lang="en-US" sz="1200" b="1" i="0" u="none" strike="noStrike" dirty="0">
                        <a:solidFill>
                          <a:srgbClr val="000000"/>
                        </a:solidFill>
                        <a:effectLst/>
                        <a:latin typeface="Times New Roman"/>
                      </a:endParaRPr>
                    </a:p>
                  </a:txBody>
                  <a:tcPr marL="4436" marR="4436" marT="4436" marB="0" anchor="ctr">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-16</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US" sz="1600" b="1" i="0" u="none" strike="noStrike" dirty="0" smtClean="0">
                          <a:solidFill>
                            <a:srgbClr val="000000"/>
                          </a:solidFill>
                          <a:effectLst/>
                          <a:latin typeface="Times New Roman"/>
                        </a:rPr>
                        <a:t>-11</a:t>
                      </a:r>
                      <a:endParaRPr lang="en-US" sz="1600" b="1" i="0" u="none" strike="noStrike" dirty="0">
                        <a:solidFill>
                          <a:srgbClr val="000000"/>
                        </a:solidFill>
                        <a:effectLst/>
                        <a:latin typeface="Times New Roman"/>
                      </a:endParaRPr>
                    </a:p>
                  </a:txBody>
                  <a:tcPr marL="4436" marR="4436" marT="443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46458734"/>
              </p:ext>
            </p:extLst>
          </p:nvPr>
        </p:nvGraphicFramePr>
        <p:xfrm>
          <a:off x="609600" y="4114800"/>
          <a:ext cx="8055674" cy="2336201"/>
        </p:xfrm>
        <a:graphic>
          <a:graphicData uri="http://schemas.openxmlformats.org/drawingml/2006/table">
            <a:tbl>
              <a:tblPr firstRow="1" firstCol="1" bandRow="1">
                <a:tableStyleId>{5C22544A-7EE6-4342-B048-85BDC9FD1C3A}</a:tableStyleId>
              </a:tblPr>
              <a:tblGrid>
                <a:gridCol w="5049128"/>
                <a:gridCol w="868172"/>
                <a:gridCol w="938320"/>
                <a:gridCol w="747488"/>
                <a:gridCol w="452566"/>
              </a:tblGrid>
              <a:tr h="380372">
                <a:tc>
                  <a:txBody>
                    <a:bodyPr/>
                    <a:lstStyle/>
                    <a:p>
                      <a:pPr algn="ctr">
                        <a:tabLst>
                          <a:tab pos="228600" algn="l"/>
                        </a:tabLst>
                      </a:pPr>
                      <a:r>
                        <a:rPr lang="en-US" sz="1000" dirty="0">
                          <a:effectLst/>
                        </a:rPr>
                        <a:t>Condition</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000">
                          <a:effectLst/>
                        </a:rPr>
                        <a:t>Under $75,000</a:t>
                      </a:r>
                      <a:endParaRPr lang="en-US" sz="1000">
                        <a:effectLst/>
                        <a:latin typeface="Times New Roman" panose="02020603050405020304" pitchFamily="18" charset="0"/>
                      </a:endParaRPr>
                    </a:p>
                  </a:txBody>
                  <a:tcPr marL="65405" marR="65405" marT="9525" marB="0"/>
                </a:tc>
                <a:tc>
                  <a:txBody>
                    <a:bodyPr/>
                    <a:lstStyle/>
                    <a:p>
                      <a:pPr algn="ctr">
                        <a:tabLst>
                          <a:tab pos="228600" algn="l"/>
                        </a:tabLst>
                      </a:pPr>
                      <a:r>
                        <a:rPr lang="en-US" sz="1000">
                          <a:effectLst/>
                        </a:rPr>
                        <a:t>$75,000+</a:t>
                      </a:r>
                      <a:endParaRPr lang="en-US" sz="1000">
                        <a:effectLst/>
                        <a:latin typeface="Times New Roman" panose="02020603050405020304" pitchFamily="18" charset="0"/>
                      </a:endParaRPr>
                    </a:p>
                  </a:txBody>
                  <a:tcPr marL="65405" marR="65405" marT="9525" marB="0"/>
                </a:tc>
                <a:tc>
                  <a:txBody>
                    <a:bodyPr/>
                    <a:lstStyle/>
                    <a:p>
                      <a:pPr algn="ctr">
                        <a:tabLst>
                          <a:tab pos="228600" algn="l"/>
                        </a:tabLst>
                      </a:pPr>
                      <a:r>
                        <a:rPr lang="en-US" sz="1000">
                          <a:effectLst/>
                        </a:rPr>
                        <a:t>Under $75k-Over 75K</a:t>
                      </a:r>
                      <a:endParaRPr lang="en-US" sz="1000">
                        <a:effectLst/>
                        <a:latin typeface="Times New Roman" panose="02020603050405020304" pitchFamily="18" charset="0"/>
                      </a:endParaRPr>
                    </a:p>
                  </a:txBody>
                  <a:tcPr marL="0" marR="0" marT="0" marB="0"/>
                </a:tc>
                <a:tc>
                  <a:txBody>
                    <a:bodyPr/>
                    <a:lstStyle/>
                    <a:p>
                      <a:pPr algn="ctr">
                        <a:tabLst>
                          <a:tab pos="228600" algn="l"/>
                        </a:tabLst>
                      </a:pPr>
                      <a:r>
                        <a:rPr lang="en-US" sz="1000">
                          <a:effectLst/>
                        </a:rPr>
                        <a:t>Signif.</a:t>
                      </a:r>
                      <a:endParaRPr lang="en-US" sz="1000">
                        <a:effectLst/>
                        <a:latin typeface="Times New Roman" panose="02020603050405020304" pitchFamily="18" charset="0"/>
                      </a:endParaRPr>
                    </a:p>
                  </a:txBody>
                  <a:tcPr marL="0" marR="0" marT="0" marB="0"/>
                </a:tc>
              </a:tr>
              <a:tr h="244794">
                <a:tc>
                  <a:txBody>
                    <a:bodyPr/>
                    <a:lstStyle/>
                    <a:p>
                      <a:pPr algn="l">
                        <a:tabLst>
                          <a:tab pos="228600" algn="l"/>
                        </a:tabLst>
                      </a:pPr>
                      <a:r>
                        <a:rPr lang="en-US" sz="1000" dirty="0">
                          <a:effectLst/>
                        </a:rPr>
                        <a:t>Hard to afford cost of food and groceries</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C00000"/>
                          </a:solidFill>
                          <a:effectLst/>
                        </a:rPr>
                        <a:t>41</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rPr>
                        <a:t>18</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rPr>
                        <a:t>23</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a:effectLst/>
                        </a:rPr>
                        <a:t>.01</a:t>
                      </a:r>
                      <a:endParaRPr lang="en-US" sz="1400" b="1">
                        <a:effectLst/>
                        <a:latin typeface="Times New Roman" panose="02020603050405020304" pitchFamily="18" charset="0"/>
                      </a:endParaRPr>
                    </a:p>
                  </a:txBody>
                  <a:tcPr marL="0" marR="0" marT="0" marB="0"/>
                </a:tc>
              </a:tr>
              <a:tr h="210900">
                <a:tc>
                  <a:txBody>
                    <a:bodyPr/>
                    <a:lstStyle/>
                    <a:p>
                      <a:pPr algn="l">
                        <a:tabLst>
                          <a:tab pos="228600" algn="l"/>
                        </a:tabLst>
                      </a:pPr>
                      <a:r>
                        <a:rPr lang="en-US" sz="1000" dirty="0">
                          <a:effectLst/>
                        </a:rPr>
                        <a:t>Wages or salaries are not rising as fast as the cost of living</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C00000"/>
                          </a:solidFill>
                          <a:effectLst/>
                        </a:rPr>
                        <a:t>56</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latin typeface="Times New Roman" panose="02020603050405020304" pitchFamily="18" charset="0"/>
                        </a:rPr>
                        <a:t>52</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rPr>
                        <a:t>4</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a:effectLst/>
                        </a:rPr>
                        <a:t>.01</a:t>
                      </a:r>
                      <a:endParaRPr lang="en-US" sz="1400" b="1">
                        <a:effectLst/>
                        <a:latin typeface="Times New Roman" panose="02020603050405020304" pitchFamily="18" charset="0"/>
                      </a:endParaRPr>
                    </a:p>
                  </a:txBody>
                  <a:tcPr marL="0" marR="0" marT="0" marB="0"/>
                </a:tc>
              </a:tr>
              <a:tr h="210146">
                <a:tc>
                  <a:txBody>
                    <a:bodyPr/>
                    <a:lstStyle/>
                    <a:p>
                      <a:pPr algn="l">
                        <a:tabLst>
                          <a:tab pos="228600" algn="l"/>
                        </a:tabLst>
                      </a:pPr>
                      <a:r>
                        <a:rPr lang="en-US" sz="1000" dirty="0">
                          <a:effectLst/>
                        </a:rPr>
                        <a:t>Health care insurance is unavailable, too expensive or inadequate</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C00000"/>
                          </a:solidFill>
                          <a:effectLst/>
                        </a:rPr>
                        <a:t>39</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latin typeface="Times New Roman" panose="02020603050405020304" pitchFamily="18" charset="0"/>
                        </a:rPr>
                        <a:t>28</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rPr>
                        <a:t>11</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dirty="0">
                          <a:effectLst/>
                        </a:rPr>
                        <a:t>.01</a:t>
                      </a:r>
                      <a:endParaRPr lang="en-US" sz="1400" b="1" dirty="0">
                        <a:effectLst/>
                        <a:latin typeface="Times New Roman" panose="02020603050405020304" pitchFamily="18" charset="0"/>
                      </a:endParaRPr>
                    </a:p>
                  </a:txBody>
                  <a:tcPr marL="0" marR="0" marT="0" marB="0"/>
                </a:tc>
              </a:tr>
              <a:tr h="244794">
                <a:tc>
                  <a:txBody>
                    <a:bodyPr/>
                    <a:lstStyle/>
                    <a:p>
                      <a:pPr algn="l">
                        <a:tabLst>
                          <a:tab pos="228600" algn="l"/>
                        </a:tabLst>
                      </a:pPr>
                      <a:r>
                        <a:rPr lang="en-US" sz="1000" dirty="0">
                          <a:effectLst/>
                        </a:rPr>
                        <a:t>Facing the possibility of unemployment</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C00000"/>
                          </a:solidFill>
                          <a:effectLst/>
                          <a:latin typeface="+mn-lt"/>
                        </a:rPr>
                        <a:t>14</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latin typeface="Times New Roman" panose="02020603050405020304" pitchFamily="18" charset="0"/>
                        </a:rPr>
                        <a:t>11</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rPr>
                        <a:t>3</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dirty="0">
                          <a:effectLst/>
                        </a:rPr>
                        <a:t>.</a:t>
                      </a:r>
                      <a:r>
                        <a:rPr lang="en-US" sz="1400" b="1" dirty="0" smtClean="0">
                          <a:effectLst/>
                        </a:rPr>
                        <a:t>09</a:t>
                      </a:r>
                      <a:endParaRPr lang="en-US" sz="1400" b="1" dirty="0">
                        <a:effectLst/>
                        <a:latin typeface="Times New Roman" panose="02020603050405020304" pitchFamily="18" charset="0"/>
                      </a:endParaRPr>
                    </a:p>
                  </a:txBody>
                  <a:tcPr marL="0" marR="0" marT="0" marB="0"/>
                </a:tc>
              </a:tr>
              <a:tr h="210146">
                <a:tc>
                  <a:txBody>
                    <a:bodyPr/>
                    <a:lstStyle/>
                    <a:p>
                      <a:pPr algn="l">
                        <a:tabLst>
                          <a:tab pos="228600" algn="l"/>
                        </a:tabLst>
                      </a:pPr>
                      <a:r>
                        <a:rPr lang="en-US" sz="1000" dirty="0">
                          <a:effectLst/>
                        </a:rPr>
                        <a:t>Hard to afford the cost of education</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latin typeface="Times New Roman" panose="02020603050405020304" pitchFamily="18" charset="0"/>
                        </a:rPr>
                        <a:t>36</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latin typeface="Times New Roman" panose="02020603050405020304" pitchFamily="18" charset="0"/>
                        </a:rPr>
                        <a:t>41</a:t>
                      </a:r>
                      <a:endParaRPr lang="en-US" sz="1400" b="1"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latin typeface="+mn-lt"/>
                        </a:rPr>
                        <a:t>-5</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dirty="0" smtClean="0">
                          <a:effectLst/>
                        </a:rPr>
                        <a:t>.01</a:t>
                      </a:r>
                      <a:endParaRPr lang="en-US" sz="1400" b="1" dirty="0">
                        <a:effectLst/>
                        <a:latin typeface="Times New Roman" panose="02020603050405020304" pitchFamily="18" charset="0"/>
                      </a:endParaRPr>
                    </a:p>
                  </a:txBody>
                  <a:tcPr marL="0" marR="0" marT="0" marB="0"/>
                </a:tc>
              </a:tr>
              <a:tr h="210146">
                <a:tc>
                  <a:txBody>
                    <a:bodyPr/>
                    <a:lstStyle/>
                    <a:p>
                      <a:pPr algn="l">
                        <a:tabLst>
                          <a:tab pos="228600" algn="l"/>
                        </a:tabLst>
                      </a:pPr>
                      <a:r>
                        <a:rPr lang="en-US" sz="1000" dirty="0">
                          <a:effectLst/>
                        </a:rPr>
                        <a:t>Found a new or better job recently</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a:solidFill>
                            <a:srgbClr val="C00000"/>
                          </a:solidFill>
                          <a:effectLst/>
                        </a:rPr>
                        <a:t>12</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rPr>
                        <a:t>13</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latin typeface="Times New Roman" panose="02020603050405020304" pitchFamily="18" charset="0"/>
                        </a:rPr>
                        <a:t>-1</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dirty="0" smtClean="0">
                          <a:effectLst/>
                        </a:rPr>
                        <a:t>.70</a:t>
                      </a:r>
                      <a:endParaRPr lang="en-US" sz="1400" b="1" dirty="0">
                        <a:effectLst/>
                        <a:latin typeface="Times New Roman" panose="02020603050405020304" pitchFamily="18" charset="0"/>
                      </a:endParaRPr>
                    </a:p>
                  </a:txBody>
                  <a:tcPr marL="0" marR="0" marT="0" marB="0"/>
                </a:tc>
              </a:tr>
              <a:tr h="258352">
                <a:tc>
                  <a:txBody>
                    <a:bodyPr/>
                    <a:lstStyle/>
                    <a:p>
                      <a:pPr algn="l">
                        <a:tabLst>
                          <a:tab pos="228600" algn="l"/>
                        </a:tabLst>
                      </a:pPr>
                      <a:r>
                        <a:rPr lang="en-US" sz="1000" dirty="0">
                          <a:effectLst/>
                        </a:rPr>
                        <a:t>Taxes are too high in relation to the government services provided</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C00000"/>
                          </a:solidFill>
                          <a:effectLst/>
                        </a:rPr>
                        <a:t>63</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rPr>
                        <a:t>58</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rPr>
                        <a:t>5</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dirty="0" smtClean="0">
                          <a:effectLst/>
                        </a:rPr>
                        <a:t>.10</a:t>
                      </a:r>
                      <a:endParaRPr lang="en-US" sz="1400" b="1" dirty="0">
                        <a:effectLst/>
                        <a:latin typeface="Times New Roman" panose="02020603050405020304" pitchFamily="18" charset="0"/>
                      </a:endParaRPr>
                    </a:p>
                  </a:txBody>
                  <a:tcPr marL="0" marR="0" marT="0" marB="0"/>
                </a:tc>
              </a:tr>
              <a:tr h="316349">
                <a:tc>
                  <a:txBody>
                    <a:bodyPr/>
                    <a:lstStyle/>
                    <a:p>
                      <a:pPr algn="l">
                        <a:tabLst>
                          <a:tab pos="228600" algn="l"/>
                        </a:tabLst>
                      </a:pPr>
                      <a:r>
                        <a:rPr lang="en-US" sz="1000" dirty="0">
                          <a:effectLst/>
                        </a:rPr>
                        <a:t>Received a salary increase or other increase in income recently</a:t>
                      </a:r>
                      <a:endParaRPr lang="en-US" sz="1000" dirty="0">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C00000"/>
                          </a:solidFill>
                          <a:effectLst/>
                        </a:rPr>
                        <a:t>25</a:t>
                      </a:r>
                      <a:endParaRPr lang="en-US" sz="1400" b="1" dirty="0">
                        <a:solidFill>
                          <a:srgbClr val="C0000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solidFill>
                            <a:srgbClr val="00B050"/>
                          </a:solidFill>
                          <a:effectLst/>
                        </a:rPr>
                        <a:t>43</a:t>
                      </a:r>
                      <a:endParaRPr lang="en-US" sz="1400" b="1" dirty="0">
                        <a:solidFill>
                          <a:srgbClr val="00B050"/>
                        </a:solidFill>
                        <a:effectLst/>
                        <a:latin typeface="Times New Roman" panose="02020603050405020304" pitchFamily="18" charset="0"/>
                      </a:endParaRPr>
                    </a:p>
                  </a:txBody>
                  <a:tcPr marL="65405" marR="65405" marT="9525" marB="0"/>
                </a:tc>
                <a:tc>
                  <a:txBody>
                    <a:bodyPr/>
                    <a:lstStyle/>
                    <a:p>
                      <a:pPr algn="ctr">
                        <a:tabLst>
                          <a:tab pos="228600" algn="l"/>
                        </a:tabLst>
                      </a:pPr>
                      <a:r>
                        <a:rPr lang="en-US" sz="1400" b="1" dirty="0" smtClean="0">
                          <a:effectLst/>
                        </a:rPr>
                        <a:t>-18</a:t>
                      </a:r>
                      <a:endParaRPr lang="en-US" sz="1400" b="1" dirty="0">
                        <a:effectLst/>
                        <a:latin typeface="Times New Roman" panose="02020603050405020304" pitchFamily="18" charset="0"/>
                      </a:endParaRPr>
                    </a:p>
                  </a:txBody>
                  <a:tcPr marL="0" marR="0" marT="0" marB="0"/>
                </a:tc>
                <a:tc>
                  <a:txBody>
                    <a:bodyPr/>
                    <a:lstStyle/>
                    <a:p>
                      <a:pPr algn="ctr">
                        <a:tabLst>
                          <a:tab pos="228600" algn="l"/>
                        </a:tabLst>
                      </a:pPr>
                      <a:r>
                        <a:rPr lang="en-US" sz="1400" b="1" dirty="0">
                          <a:effectLst/>
                        </a:rPr>
                        <a:t>.01</a:t>
                      </a:r>
                      <a:endParaRPr lang="en-US" sz="1400" b="1" dirty="0">
                        <a:effectLst/>
                        <a:latin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3968365338"/>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PatrioticPPTTheme">
  <a:themeElements>
    <a:clrScheme name="Fireworks 9">
      <a:dk1>
        <a:srgbClr val="000099"/>
      </a:dk1>
      <a:lt1>
        <a:srgbClr val="FFFFFF"/>
      </a:lt1>
      <a:dk2>
        <a:srgbClr val="FFFFFF"/>
      </a:dk2>
      <a:lt2>
        <a:srgbClr val="99CCFF"/>
      </a:lt2>
      <a:accent1>
        <a:srgbClr val="0099CC"/>
      </a:accent1>
      <a:accent2>
        <a:srgbClr val="CC0000"/>
      </a:accent2>
      <a:accent3>
        <a:srgbClr val="FFFFFF"/>
      </a:accent3>
      <a:accent4>
        <a:srgbClr val="000082"/>
      </a:accent4>
      <a:accent5>
        <a:srgbClr val="AACAE2"/>
      </a:accent5>
      <a:accent6>
        <a:srgbClr val="B90000"/>
      </a:accent6>
      <a:hlink>
        <a:srgbClr val="0099FF"/>
      </a:hlink>
      <a:folHlink>
        <a:srgbClr val="66CCFF"/>
      </a:folHlink>
    </a:clrScheme>
    <a:fontScheme name="Firework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Black" pitchFamily="34" charset="0"/>
            <a:cs typeface="Times New Roman" pitchFamily="18"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
      <a:clrScheme name="Fireworks 7">
        <a:dk1>
          <a:srgbClr val="A50021"/>
        </a:dk1>
        <a:lt1>
          <a:srgbClr val="FFFFFF"/>
        </a:lt1>
        <a:dk2>
          <a:srgbClr val="FFFFFF"/>
        </a:dk2>
        <a:lt2>
          <a:srgbClr val="C27474"/>
        </a:lt2>
        <a:accent1>
          <a:srgbClr val="A50021"/>
        </a:accent1>
        <a:accent2>
          <a:srgbClr val="D19FA6"/>
        </a:accent2>
        <a:accent3>
          <a:srgbClr val="FFFFFF"/>
        </a:accent3>
        <a:accent4>
          <a:srgbClr val="8C001B"/>
        </a:accent4>
        <a:accent5>
          <a:srgbClr val="CFAAAB"/>
        </a:accent5>
        <a:accent6>
          <a:srgbClr val="BD9096"/>
        </a:accent6>
        <a:hlink>
          <a:srgbClr val="A50021"/>
        </a:hlink>
        <a:folHlink>
          <a:srgbClr val="FE1F08"/>
        </a:folHlink>
      </a:clrScheme>
      <a:clrMap bg1="lt1" tx1="dk1" bg2="lt2" tx2="dk2" accent1="accent1" accent2="accent2" accent3="accent3" accent4="accent4" accent5="accent5" accent6="accent6" hlink="hlink" folHlink="folHlink"/>
    </a:extraClrScheme>
    <a:extraClrScheme>
      <a:clrScheme name="Fireworks 8">
        <a:dk1>
          <a:srgbClr val="A50021"/>
        </a:dk1>
        <a:lt1>
          <a:srgbClr val="FFFFFF"/>
        </a:lt1>
        <a:dk2>
          <a:srgbClr val="FFFFFF"/>
        </a:dk2>
        <a:lt2>
          <a:srgbClr val="C27474"/>
        </a:lt2>
        <a:accent1>
          <a:srgbClr val="772F3B"/>
        </a:accent1>
        <a:accent2>
          <a:srgbClr val="D19FA6"/>
        </a:accent2>
        <a:accent3>
          <a:srgbClr val="FFFFFF"/>
        </a:accent3>
        <a:accent4>
          <a:srgbClr val="8C001B"/>
        </a:accent4>
        <a:accent5>
          <a:srgbClr val="BDADAF"/>
        </a:accent5>
        <a:accent6>
          <a:srgbClr val="BD9096"/>
        </a:accent6>
        <a:hlink>
          <a:srgbClr val="A50021"/>
        </a:hlink>
        <a:folHlink>
          <a:srgbClr val="FE1F08"/>
        </a:folHlink>
      </a:clrScheme>
      <a:clrMap bg1="lt1" tx1="dk1" bg2="lt2" tx2="dk2" accent1="accent1" accent2="accent2" accent3="accent3" accent4="accent4" accent5="accent5" accent6="accent6" hlink="hlink" folHlink="folHlink"/>
    </a:extraClrScheme>
    <a:extraClrScheme>
      <a:clrScheme name="Fireworks 9">
        <a:dk1>
          <a:srgbClr val="000099"/>
        </a:dk1>
        <a:lt1>
          <a:srgbClr val="FFFFFF"/>
        </a:lt1>
        <a:dk2>
          <a:srgbClr val="FFFFFF"/>
        </a:dk2>
        <a:lt2>
          <a:srgbClr val="99CCFF"/>
        </a:lt2>
        <a:accent1>
          <a:srgbClr val="0099CC"/>
        </a:accent1>
        <a:accent2>
          <a:srgbClr val="CC0000"/>
        </a:accent2>
        <a:accent3>
          <a:srgbClr val="FFFFFF"/>
        </a:accent3>
        <a:accent4>
          <a:srgbClr val="000082"/>
        </a:accent4>
        <a:accent5>
          <a:srgbClr val="AACAE2"/>
        </a:accent5>
        <a:accent6>
          <a:srgbClr val="B90000"/>
        </a:accent6>
        <a:hlink>
          <a:srgbClr val="0099FF"/>
        </a:hlink>
        <a:folHlink>
          <a:srgbClr val="66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PatrioticPPTTheme</Template>
  <TotalTime>9407</TotalTime>
  <Words>1435</Words>
  <Application>Microsoft Office PowerPoint</Application>
  <PresentationFormat>On-screen Show (4:3)</PresentationFormat>
  <Paragraphs>606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Tahoma</vt:lpstr>
      <vt:lpstr>Times New Roman</vt:lpstr>
      <vt:lpstr>Wingdings</vt:lpstr>
      <vt:lpstr>PatrioticPPTTheme</vt:lpstr>
      <vt:lpstr>CSLI Survey– Final Meeting,  Fall 2015 </vt:lpstr>
      <vt:lpstr>Review the process - 1</vt:lpstr>
      <vt:lpstr>Review the process - 2</vt:lpstr>
      <vt:lpstr>PowerPoint Presentation</vt:lpstr>
      <vt:lpstr>PowerPoint Presentation</vt:lpstr>
      <vt:lpstr>PowerPoint Presentation</vt:lpstr>
      <vt:lpstr>PowerPoint Presentation</vt:lpstr>
      <vt:lpstr>Economic indicators, Fall 2008-Fall 2015</vt:lpstr>
      <vt:lpstr>Economic indicators, Fall 2015</vt:lpstr>
      <vt:lpstr>PowerPoint Presentation</vt:lpstr>
      <vt:lpstr>Public Policy Agreement</vt:lpstr>
      <vt:lpstr>Attitudes about Maryland</vt:lpstr>
      <vt:lpstr>Public Policy and Partisanship</vt:lpstr>
      <vt:lpstr>How well has County dealt with challenges?</vt:lpstr>
      <vt:lpstr>How well has County  dealt with challenges by party</vt:lpstr>
      <vt:lpstr>Trust in Party by Registration</vt:lpstr>
      <vt:lpstr>Job approval, Spring 2014/Spring 2015</vt:lpstr>
      <vt:lpstr>Presidential Job Approval Fall 2007 to Spring 2015</vt:lpstr>
      <vt:lpstr>Presidential Preferences</vt:lpstr>
      <vt:lpstr>Presidential Preferences by Party/Ideology</vt:lpstr>
      <vt:lpstr>Candidates and Age Groups:   Above/Below Overall Vote  </vt:lpstr>
      <vt:lpstr>Candidates and Issues</vt:lpstr>
      <vt:lpstr>Candidates and Issues</vt:lpstr>
      <vt:lpstr>Exercise: Develop Hypotheses</vt:lpstr>
    </vt:vector>
  </TitlesOfParts>
  <Company>AACC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CSLI Service Learning – Exit Meeting</dc:title>
  <dc:creator>AACC</dc:creator>
  <cp:lastModifiedBy>Dan Nataf</cp:lastModifiedBy>
  <cp:revision>348</cp:revision>
  <cp:lastPrinted>1601-01-01T00:00:00Z</cp:lastPrinted>
  <dcterms:created xsi:type="dcterms:W3CDTF">2007-11-04T17:37:16Z</dcterms:created>
  <dcterms:modified xsi:type="dcterms:W3CDTF">2015-10-21T19:54:16Z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TC010902941033</vt:lpwstr>
  </property>
</Properties>
</file>